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42" r:id="rId2"/>
    <p:sldId id="343" r:id="rId3"/>
    <p:sldId id="344" r:id="rId4"/>
    <p:sldId id="345" r:id="rId5"/>
    <p:sldId id="347" r:id="rId6"/>
    <p:sldId id="348" r:id="rId7"/>
    <p:sldId id="349" r:id="rId8"/>
    <p:sldId id="350" r:id="rId9"/>
    <p:sldId id="313" r:id="rId10"/>
    <p:sldId id="314" r:id="rId11"/>
    <p:sldId id="315" r:id="rId12"/>
    <p:sldId id="316" r:id="rId13"/>
    <p:sldId id="317" r:id="rId14"/>
    <p:sldId id="318" r:id="rId15"/>
    <p:sldId id="319" r:id="rId16"/>
    <p:sldId id="320" r:id="rId17"/>
    <p:sldId id="321" r:id="rId18"/>
    <p:sldId id="322" r:id="rId19"/>
    <p:sldId id="323" r:id="rId20"/>
    <p:sldId id="32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8963"/>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04" autoAdjust="0"/>
    <p:restoredTop sz="76124"/>
  </p:normalViewPr>
  <p:slideViewPr>
    <p:cSldViewPr>
      <p:cViewPr varScale="1">
        <p:scale>
          <a:sx n="83" d="100"/>
          <a:sy n="83" d="100"/>
        </p:scale>
        <p:origin x="88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8843B-C196-4A44-8B92-58E240D31012}" type="datetimeFigureOut">
              <a:rPr lang="en-US" smtClean="0"/>
              <a:t>3/31/19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C180B-BB14-42F9-8F8A-98153BC347B7}" type="slidenum">
              <a:rPr lang="en-US" smtClean="0"/>
              <a:t>‹#›</a:t>
            </a:fld>
            <a:endParaRPr lang="en-US"/>
          </a:p>
        </p:txBody>
      </p:sp>
    </p:spTree>
    <p:extLst>
      <p:ext uri="{BB962C8B-B14F-4D97-AF65-F5344CB8AC3E}">
        <p14:creationId xmlns:p14="http://schemas.microsoft.com/office/powerpoint/2010/main" val="263674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a:extLst>
              <a:ext uri="{FF2B5EF4-FFF2-40B4-BE49-F238E27FC236}">
                <a16:creationId xmlns:a16="http://schemas.microsoft.com/office/drawing/2014/main" id="{11BBF99D-D21B-9648-874F-9253BF93B1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339CCDD-6E5A-A44C-8666-512CE1FEF6C4}" type="slidenum">
              <a:rPr kumimoji="0" lang="en-US" altLang="en-US"/>
              <a:pPr>
                <a:spcBef>
                  <a:spcPct val="0"/>
                </a:spcBef>
              </a:pPr>
              <a:t>1</a:t>
            </a:fld>
            <a:endParaRPr kumimoji="0" lang="en-US" altLang="en-US"/>
          </a:p>
        </p:txBody>
      </p:sp>
      <p:sp>
        <p:nvSpPr>
          <p:cNvPr id="131075" name="Rectangle 2">
            <a:extLst>
              <a:ext uri="{FF2B5EF4-FFF2-40B4-BE49-F238E27FC236}">
                <a16:creationId xmlns:a16="http://schemas.microsoft.com/office/drawing/2014/main" id="{AD72D652-91FB-594A-B06F-7F0CC5B87A09}"/>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578F04D2-D0CA-7A48-BC3C-D58ED7455D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861726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65D5CF50-8129-804C-B558-F740F95067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E07E3AE-C45C-8B44-AAFB-7689779418D3}" type="slidenum">
              <a:rPr kumimoji="0" lang="en-US" altLang="en-US"/>
              <a:pPr>
                <a:spcBef>
                  <a:spcPct val="0"/>
                </a:spcBef>
              </a:pPr>
              <a:t>11</a:t>
            </a:fld>
            <a:endParaRPr kumimoji="0" lang="en-US" altLang="en-US"/>
          </a:p>
        </p:txBody>
      </p:sp>
      <p:sp>
        <p:nvSpPr>
          <p:cNvPr id="150531" name="Rectangle 2">
            <a:extLst>
              <a:ext uri="{FF2B5EF4-FFF2-40B4-BE49-F238E27FC236}">
                <a16:creationId xmlns:a16="http://schemas.microsoft.com/office/drawing/2014/main" id="{F09F8FD5-3F76-794A-8604-A4AA7B3C13E2}"/>
              </a:ext>
            </a:extLst>
          </p:cNvPr>
          <p:cNvSpPr>
            <a:spLocks noGrp="1" noRot="1" noChangeAspect="1" noChangeArrowheads="1" noTextEdit="1"/>
          </p:cNvSpPr>
          <p:nvPr>
            <p:ph type="sldImg"/>
          </p:nvPr>
        </p:nvSpPr>
        <p:spPr>
          <a:ln/>
        </p:spPr>
      </p:sp>
      <p:sp>
        <p:nvSpPr>
          <p:cNvPr id="150532" name="Rectangle 3">
            <a:extLst>
              <a:ext uri="{FF2B5EF4-FFF2-40B4-BE49-F238E27FC236}">
                <a16:creationId xmlns:a16="http://schemas.microsoft.com/office/drawing/2014/main" id="{D9D582B9-534E-6347-83FE-37C6915982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1143736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0ACF8432-F12F-F646-B702-55979A85A9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A5B6267-8EA1-D44C-9F54-75DD7990434F}" type="slidenum">
              <a:rPr kumimoji="0" lang="en-US" altLang="en-US"/>
              <a:pPr>
                <a:spcBef>
                  <a:spcPct val="0"/>
                </a:spcBef>
              </a:pPr>
              <a:t>12</a:t>
            </a:fld>
            <a:endParaRPr kumimoji="0" lang="en-US" altLang="en-US"/>
          </a:p>
        </p:txBody>
      </p:sp>
      <p:sp>
        <p:nvSpPr>
          <p:cNvPr id="152579" name="Rectangle 2">
            <a:extLst>
              <a:ext uri="{FF2B5EF4-FFF2-40B4-BE49-F238E27FC236}">
                <a16:creationId xmlns:a16="http://schemas.microsoft.com/office/drawing/2014/main" id="{7B5245C6-E056-D649-BC96-ED692A1E45FE}"/>
              </a:ext>
            </a:extLst>
          </p:cNvPr>
          <p:cNvSpPr>
            <a:spLocks noGrp="1" noRot="1" noChangeAspect="1" noChangeArrowheads="1" noTextEdit="1"/>
          </p:cNvSpPr>
          <p:nvPr>
            <p:ph type="sldImg"/>
          </p:nvPr>
        </p:nvSpPr>
        <p:spPr>
          <a:ln/>
        </p:spPr>
      </p:sp>
      <p:sp>
        <p:nvSpPr>
          <p:cNvPr id="152580" name="Rectangle 3">
            <a:extLst>
              <a:ext uri="{FF2B5EF4-FFF2-40B4-BE49-F238E27FC236}">
                <a16:creationId xmlns:a16="http://schemas.microsoft.com/office/drawing/2014/main" id="{6F479ACB-3FEB-494D-8E01-684078CCAC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3275526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a:extLst>
              <a:ext uri="{FF2B5EF4-FFF2-40B4-BE49-F238E27FC236}">
                <a16:creationId xmlns:a16="http://schemas.microsoft.com/office/drawing/2014/main" id="{21E5D4F9-58B7-F74F-BF8E-1A15A5E8ACB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9A1DD2D-EC24-C64E-A3BD-44D2A0C19471}" type="slidenum">
              <a:rPr kumimoji="0" lang="en-US" altLang="en-US"/>
              <a:pPr>
                <a:spcBef>
                  <a:spcPct val="0"/>
                </a:spcBef>
              </a:pPr>
              <a:t>13</a:t>
            </a:fld>
            <a:endParaRPr kumimoji="0" lang="en-US" altLang="en-US"/>
          </a:p>
        </p:txBody>
      </p:sp>
      <p:sp>
        <p:nvSpPr>
          <p:cNvPr id="154627" name="Rectangle 2">
            <a:extLst>
              <a:ext uri="{FF2B5EF4-FFF2-40B4-BE49-F238E27FC236}">
                <a16:creationId xmlns:a16="http://schemas.microsoft.com/office/drawing/2014/main" id="{F091B130-8768-D142-B36B-2799E062CD50}"/>
              </a:ext>
            </a:extLst>
          </p:cNvPr>
          <p:cNvSpPr>
            <a:spLocks noGrp="1" noRot="1" noChangeAspect="1" noChangeArrowheads="1" noTextEdit="1"/>
          </p:cNvSpPr>
          <p:nvPr>
            <p:ph type="sldImg"/>
          </p:nvPr>
        </p:nvSpPr>
        <p:spPr>
          <a:ln/>
        </p:spPr>
      </p:sp>
      <p:sp>
        <p:nvSpPr>
          <p:cNvPr id="154628" name="Rectangle 3">
            <a:extLst>
              <a:ext uri="{FF2B5EF4-FFF2-40B4-BE49-F238E27FC236}">
                <a16:creationId xmlns:a16="http://schemas.microsoft.com/office/drawing/2014/main" id="{511A2A84-6AD1-2448-B18E-262C70852C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a:t>
            </a:r>
          </a:p>
        </p:txBody>
      </p:sp>
    </p:spTree>
    <p:extLst>
      <p:ext uri="{BB962C8B-B14F-4D97-AF65-F5344CB8AC3E}">
        <p14:creationId xmlns:p14="http://schemas.microsoft.com/office/powerpoint/2010/main" val="31763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a:extLst>
              <a:ext uri="{FF2B5EF4-FFF2-40B4-BE49-F238E27FC236}">
                <a16:creationId xmlns:a16="http://schemas.microsoft.com/office/drawing/2014/main" id="{5DE39740-BA83-7445-BF61-DCFF17C8D0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10135B1-4831-AF4B-A3B6-FA89D2D00C05}" type="slidenum">
              <a:rPr kumimoji="0" lang="en-US" altLang="en-US"/>
              <a:pPr>
                <a:spcBef>
                  <a:spcPct val="0"/>
                </a:spcBef>
              </a:pPr>
              <a:t>14</a:t>
            </a:fld>
            <a:endParaRPr kumimoji="0" lang="en-US" altLang="en-US"/>
          </a:p>
        </p:txBody>
      </p:sp>
      <p:sp>
        <p:nvSpPr>
          <p:cNvPr id="156675" name="Rectangle 2">
            <a:extLst>
              <a:ext uri="{FF2B5EF4-FFF2-40B4-BE49-F238E27FC236}">
                <a16:creationId xmlns:a16="http://schemas.microsoft.com/office/drawing/2014/main" id="{066569D0-850E-8246-B98B-E56AE22AFB8C}"/>
              </a:ext>
            </a:extLst>
          </p:cNvPr>
          <p:cNvSpPr>
            <a:spLocks noGrp="1" noRot="1" noChangeAspect="1" noChangeArrowheads="1" noTextEdit="1"/>
          </p:cNvSpPr>
          <p:nvPr>
            <p:ph type="sldImg"/>
          </p:nvPr>
        </p:nvSpPr>
        <p:spPr>
          <a:solidFill>
            <a:srgbClr val="FFFFFF"/>
          </a:solidFill>
          <a:ln/>
        </p:spPr>
      </p:sp>
      <p:sp>
        <p:nvSpPr>
          <p:cNvPr id="156676" name="Rectangle 3">
            <a:extLst>
              <a:ext uri="{FF2B5EF4-FFF2-40B4-BE49-F238E27FC236}">
                <a16:creationId xmlns:a16="http://schemas.microsoft.com/office/drawing/2014/main" id="{43C0C71D-4A16-9542-A37E-9126167A8100}"/>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3947380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a:extLst>
              <a:ext uri="{FF2B5EF4-FFF2-40B4-BE49-F238E27FC236}">
                <a16:creationId xmlns:a16="http://schemas.microsoft.com/office/drawing/2014/main" id="{079244F9-B631-3145-8F0C-3400974090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0CC0C37-BAFC-8E41-A99F-52D44E48E0E7}" type="slidenum">
              <a:rPr kumimoji="0" lang="en-US" altLang="en-US"/>
              <a:pPr>
                <a:spcBef>
                  <a:spcPct val="0"/>
                </a:spcBef>
              </a:pPr>
              <a:t>15</a:t>
            </a:fld>
            <a:endParaRPr kumimoji="0" lang="en-US" altLang="en-US"/>
          </a:p>
        </p:txBody>
      </p:sp>
      <p:sp>
        <p:nvSpPr>
          <p:cNvPr id="158723" name="Rectangle 2">
            <a:extLst>
              <a:ext uri="{FF2B5EF4-FFF2-40B4-BE49-F238E27FC236}">
                <a16:creationId xmlns:a16="http://schemas.microsoft.com/office/drawing/2014/main" id="{20A9F4C4-0FD4-C646-8D7C-D0DBD85A716B}"/>
              </a:ext>
            </a:extLst>
          </p:cNvPr>
          <p:cNvSpPr>
            <a:spLocks noGrp="1" noRot="1" noChangeAspect="1" noChangeArrowheads="1" noTextEdit="1"/>
          </p:cNvSpPr>
          <p:nvPr>
            <p:ph type="sldImg"/>
          </p:nvPr>
        </p:nvSpPr>
        <p:spPr>
          <a:solidFill>
            <a:srgbClr val="FFFFFF"/>
          </a:solidFill>
          <a:ln/>
        </p:spPr>
      </p:sp>
      <p:sp>
        <p:nvSpPr>
          <p:cNvPr id="158724" name="Rectangle 3">
            <a:extLst>
              <a:ext uri="{FF2B5EF4-FFF2-40B4-BE49-F238E27FC236}">
                <a16:creationId xmlns:a16="http://schemas.microsoft.com/office/drawing/2014/main" id="{252DBFAA-9231-4443-936F-1E24B199D135}"/>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See pr11-24.cpp</a:t>
            </a:r>
          </a:p>
        </p:txBody>
      </p:sp>
    </p:spTree>
    <p:extLst>
      <p:ext uri="{BB962C8B-B14F-4D97-AF65-F5344CB8AC3E}">
        <p14:creationId xmlns:p14="http://schemas.microsoft.com/office/powerpoint/2010/main" val="1845317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a:extLst>
              <a:ext uri="{FF2B5EF4-FFF2-40B4-BE49-F238E27FC236}">
                <a16:creationId xmlns:a16="http://schemas.microsoft.com/office/drawing/2014/main" id="{B7F4F0EA-D2FC-4A42-86A2-01DEBE7219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0348201-9BDD-7642-A154-DDF6A0E1B242}" type="slidenum">
              <a:rPr kumimoji="0" lang="en-US" altLang="en-US"/>
              <a:pPr>
                <a:spcBef>
                  <a:spcPct val="0"/>
                </a:spcBef>
              </a:pPr>
              <a:t>16</a:t>
            </a:fld>
            <a:endParaRPr kumimoji="0" lang="en-US" altLang="en-US"/>
          </a:p>
        </p:txBody>
      </p:sp>
      <p:sp>
        <p:nvSpPr>
          <p:cNvPr id="160771" name="Rectangle 2">
            <a:extLst>
              <a:ext uri="{FF2B5EF4-FFF2-40B4-BE49-F238E27FC236}">
                <a16:creationId xmlns:a16="http://schemas.microsoft.com/office/drawing/2014/main" id="{A4870144-78DA-934B-AB82-95F62084D5BE}"/>
              </a:ext>
            </a:extLst>
          </p:cNvPr>
          <p:cNvSpPr>
            <a:spLocks noGrp="1" noRot="1" noChangeAspect="1" noChangeArrowheads="1" noTextEdit="1"/>
          </p:cNvSpPr>
          <p:nvPr>
            <p:ph type="sldImg"/>
          </p:nvPr>
        </p:nvSpPr>
        <p:spPr>
          <a:solidFill>
            <a:srgbClr val="FFFFFF"/>
          </a:solidFill>
          <a:ln/>
        </p:spPr>
      </p:sp>
      <p:sp>
        <p:nvSpPr>
          <p:cNvPr id="160772" name="Rectangle 3">
            <a:extLst>
              <a:ext uri="{FF2B5EF4-FFF2-40B4-BE49-F238E27FC236}">
                <a16:creationId xmlns:a16="http://schemas.microsoft.com/office/drawing/2014/main" id="{0F48D681-2603-F547-A529-B303A843EDE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4124792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a:extLst>
              <a:ext uri="{FF2B5EF4-FFF2-40B4-BE49-F238E27FC236}">
                <a16:creationId xmlns:a16="http://schemas.microsoft.com/office/drawing/2014/main" id="{5B008BD5-4466-1F4A-889F-2E7DB146E2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3AF1B26-F7E2-C84E-A71F-BE0A37BBE72F}" type="slidenum">
              <a:rPr kumimoji="0" lang="en-US" altLang="en-US"/>
              <a:pPr>
                <a:spcBef>
                  <a:spcPct val="0"/>
                </a:spcBef>
              </a:pPr>
              <a:t>17</a:t>
            </a:fld>
            <a:endParaRPr kumimoji="0" lang="en-US" altLang="en-US"/>
          </a:p>
        </p:txBody>
      </p:sp>
      <p:sp>
        <p:nvSpPr>
          <p:cNvPr id="162819" name="Rectangle 2">
            <a:extLst>
              <a:ext uri="{FF2B5EF4-FFF2-40B4-BE49-F238E27FC236}">
                <a16:creationId xmlns:a16="http://schemas.microsoft.com/office/drawing/2014/main" id="{CEB51F38-2A84-F542-9997-6AB9CDC89B6A}"/>
              </a:ext>
            </a:extLst>
          </p:cNvPr>
          <p:cNvSpPr>
            <a:spLocks noGrp="1" noRot="1" noChangeAspect="1" noChangeArrowheads="1" noTextEdit="1"/>
          </p:cNvSpPr>
          <p:nvPr>
            <p:ph type="sldImg"/>
          </p:nvPr>
        </p:nvSpPr>
        <p:spPr>
          <a:solidFill>
            <a:srgbClr val="FFFFFF"/>
          </a:solidFill>
          <a:ln/>
        </p:spPr>
      </p:sp>
      <p:sp>
        <p:nvSpPr>
          <p:cNvPr id="162820" name="Rectangle 3">
            <a:extLst>
              <a:ext uri="{FF2B5EF4-FFF2-40B4-BE49-F238E27FC236}">
                <a16:creationId xmlns:a16="http://schemas.microsoft.com/office/drawing/2014/main" id="{3FA86288-9834-1D49-AF23-D4579876E400}"/>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2055777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a:extLst>
              <a:ext uri="{FF2B5EF4-FFF2-40B4-BE49-F238E27FC236}">
                <a16:creationId xmlns:a16="http://schemas.microsoft.com/office/drawing/2014/main" id="{8F052CFD-04A1-D648-82C3-3BDFE1281E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3349805-A8DF-9140-99D3-91F7B96BF73C}" type="slidenum">
              <a:rPr kumimoji="0" lang="en-US" altLang="en-US"/>
              <a:pPr>
                <a:spcBef>
                  <a:spcPct val="0"/>
                </a:spcBef>
              </a:pPr>
              <a:t>18</a:t>
            </a:fld>
            <a:endParaRPr kumimoji="0" lang="en-US" altLang="en-US"/>
          </a:p>
        </p:txBody>
      </p:sp>
      <p:sp>
        <p:nvSpPr>
          <p:cNvPr id="164867" name="Rectangle 2">
            <a:extLst>
              <a:ext uri="{FF2B5EF4-FFF2-40B4-BE49-F238E27FC236}">
                <a16:creationId xmlns:a16="http://schemas.microsoft.com/office/drawing/2014/main" id="{A1C67209-0B71-444D-9B7A-1F078FADEDF5}"/>
              </a:ext>
            </a:extLst>
          </p:cNvPr>
          <p:cNvSpPr>
            <a:spLocks noGrp="1" noRot="1" noChangeAspect="1" noChangeArrowheads="1" noTextEdit="1"/>
          </p:cNvSpPr>
          <p:nvPr>
            <p:ph type="sldImg"/>
          </p:nvPr>
        </p:nvSpPr>
        <p:spPr>
          <a:solidFill>
            <a:srgbClr val="FFFFFF"/>
          </a:solidFill>
          <a:ln/>
        </p:spPr>
      </p:sp>
      <p:sp>
        <p:nvSpPr>
          <p:cNvPr id="164868" name="Rectangle 3">
            <a:extLst>
              <a:ext uri="{FF2B5EF4-FFF2-40B4-BE49-F238E27FC236}">
                <a16:creationId xmlns:a16="http://schemas.microsoft.com/office/drawing/2014/main" id="{5D93BECC-2625-7446-B46E-497E4E1CD86B}"/>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See inheritance2.h, inheritance2.cpp, Pr11-25App.cpp</a:t>
            </a:r>
          </a:p>
        </p:txBody>
      </p:sp>
    </p:spTree>
    <p:extLst>
      <p:ext uri="{BB962C8B-B14F-4D97-AF65-F5344CB8AC3E}">
        <p14:creationId xmlns:p14="http://schemas.microsoft.com/office/powerpoint/2010/main" val="24440430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a:extLst>
              <a:ext uri="{FF2B5EF4-FFF2-40B4-BE49-F238E27FC236}">
                <a16:creationId xmlns:a16="http://schemas.microsoft.com/office/drawing/2014/main" id="{BA421C58-818C-E542-B6DD-29C0CCE849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84AE0E6-C1C4-3649-BBB3-EC9869CD4311}" type="slidenum">
              <a:rPr kumimoji="0" lang="en-US" altLang="en-US"/>
              <a:pPr>
                <a:spcBef>
                  <a:spcPct val="0"/>
                </a:spcBef>
              </a:pPr>
              <a:t>19</a:t>
            </a:fld>
            <a:endParaRPr kumimoji="0" lang="en-US" altLang="en-US"/>
          </a:p>
        </p:txBody>
      </p:sp>
      <p:sp>
        <p:nvSpPr>
          <p:cNvPr id="166915" name="Rectangle 2">
            <a:extLst>
              <a:ext uri="{FF2B5EF4-FFF2-40B4-BE49-F238E27FC236}">
                <a16:creationId xmlns:a16="http://schemas.microsoft.com/office/drawing/2014/main" id="{CCA5FE0E-3F5A-EA4D-9F32-9455EF4186F8}"/>
              </a:ext>
            </a:extLst>
          </p:cNvPr>
          <p:cNvSpPr>
            <a:spLocks noGrp="1" noRot="1" noChangeAspect="1" noChangeArrowheads="1" noTextEdit="1"/>
          </p:cNvSpPr>
          <p:nvPr>
            <p:ph type="sldImg"/>
          </p:nvPr>
        </p:nvSpPr>
        <p:spPr>
          <a:solidFill>
            <a:srgbClr val="FFFFFF"/>
          </a:solidFill>
          <a:ln/>
        </p:spPr>
      </p:sp>
      <p:sp>
        <p:nvSpPr>
          <p:cNvPr id="166916" name="Rectangle 3">
            <a:extLst>
              <a:ext uri="{FF2B5EF4-FFF2-40B4-BE49-F238E27FC236}">
                <a16:creationId xmlns:a16="http://schemas.microsoft.com/office/drawing/2014/main" id="{867DF309-B209-6448-A5C7-DBFCE85D426E}"/>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See inheritance3.h, inheritance3.cpp, pr11-25.cpp</a:t>
            </a:r>
          </a:p>
        </p:txBody>
      </p:sp>
    </p:spTree>
    <p:extLst>
      <p:ext uri="{BB962C8B-B14F-4D97-AF65-F5344CB8AC3E}">
        <p14:creationId xmlns:p14="http://schemas.microsoft.com/office/powerpoint/2010/main" val="2010551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a:extLst>
              <a:ext uri="{FF2B5EF4-FFF2-40B4-BE49-F238E27FC236}">
                <a16:creationId xmlns:a16="http://schemas.microsoft.com/office/drawing/2014/main" id="{06810C28-27B4-C44E-A6AA-DA81525006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94D624F-6F25-C441-AA03-785DC951969E}" type="slidenum">
              <a:rPr kumimoji="0" lang="en-US" altLang="en-US"/>
              <a:pPr>
                <a:spcBef>
                  <a:spcPct val="0"/>
                </a:spcBef>
              </a:pPr>
              <a:t>20</a:t>
            </a:fld>
            <a:endParaRPr kumimoji="0" lang="en-US" altLang="en-US"/>
          </a:p>
        </p:txBody>
      </p:sp>
      <p:sp>
        <p:nvSpPr>
          <p:cNvPr id="168963" name="Rectangle 2">
            <a:extLst>
              <a:ext uri="{FF2B5EF4-FFF2-40B4-BE49-F238E27FC236}">
                <a16:creationId xmlns:a16="http://schemas.microsoft.com/office/drawing/2014/main" id="{4E5CE8B3-8B62-EE45-975A-323B74B6C9CC}"/>
              </a:ext>
            </a:extLst>
          </p:cNvPr>
          <p:cNvSpPr>
            <a:spLocks noGrp="1" noRot="1" noChangeAspect="1" noChangeArrowheads="1" noTextEdit="1"/>
          </p:cNvSpPr>
          <p:nvPr>
            <p:ph type="sldImg"/>
          </p:nvPr>
        </p:nvSpPr>
        <p:spPr>
          <a:solidFill>
            <a:srgbClr val="FFFFFF"/>
          </a:solidFill>
          <a:ln/>
        </p:spPr>
      </p:sp>
      <p:sp>
        <p:nvSpPr>
          <p:cNvPr id="168964" name="Rectangle 3">
            <a:extLst>
              <a:ext uri="{FF2B5EF4-FFF2-40B4-BE49-F238E27FC236}">
                <a16:creationId xmlns:a16="http://schemas.microsoft.com/office/drawing/2014/main" id="{1847DEA7-C71E-1C41-B7EC-C45606766182}"/>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See inheritance4.h, inheritance4.cpp, and Pr11-26App.cpp</a:t>
            </a:r>
          </a:p>
        </p:txBody>
      </p:sp>
    </p:spTree>
    <p:extLst>
      <p:ext uri="{BB962C8B-B14F-4D97-AF65-F5344CB8AC3E}">
        <p14:creationId xmlns:p14="http://schemas.microsoft.com/office/powerpoint/2010/main" val="1454346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a:extLst>
              <a:ext uri="{FF2B5EF4-FFF2-40B4-BE49-F238E27FC236}">
                <a16:creationId xmlns:a16="http://schemas.microsoft.com/office/drawing/2014/main" id="{914E0FF9-0A36-EB4B-86A5-519C3EA000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9B88924-A336-F043-8797-376A275BA290}" type="slidenum">
              <a:rPr kumimoji="0" lang="en-US" altLang="en-US"/>
              <a:pPr>
                <a:spcBef>
                  <a:spcPct val="0"/>
                </a:spcBef>
              </a:pPr>
              <a:t>2</a:t>
            </a:fld>
            <a:endParaRPr kumimoji="0" lang="en-US" altLang="en-US"/>
          </a:p>
        </p:txBody>
      </p:sp>
      <p:sp>
        <p:nvSpPr>
          <p:cNvPr id="133123" name="Rectangle 2">
            <a:extLst>
              <a:ext uri="{FF2B5EF4-FFF2-40B4-BE49-F238E27FC236}">
                <a16:creationId xmlns:a16="http://schemas.microsoft.com/office/drawing/2014/main" id="{690EE982-597B-EE46-B7D3-47530EDE4908}"/>
              </a:ext>
            </a:extLst>
          </p:cNvPr>
          <p:cNvSpPr>
            <a:spLocks noGrp="1" noRot="1" noChangeAspect="1" noChangeArrowheads="1" noTextEdit="1"/>
          </p:cNvSpPr>
          <p:nvPr>
            <p:ph type="sldImg"/>
          </p:nvPr>
        </p:nvSpPr>
        <p:spPr>
          <a:ln/>
        </p:spPr>
      </p:sp>
      <p:sp>
        <p:nvSpPr>
          <p:cNvPr id="133124" name="Rectangle 3">
            <a:extLst>
              <a:ext uri="{FF2B5EF4-FFF2-40B4-BE49-F238E27FC236}">
                <a16:creationId xmlns:a16="http://schemas.microsoft.com/office/drawing/2014/main" id="{56BAB5EA-9F95-7D4A-B354-A64DDCB980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2507548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a:extLst>
              <a:ext uri="{FF2B5EF4-FFF2-40B4-BE49-F238E27FC236}">
                <a16:creationId xmlns:a16="http://schemas.microsoft.com/office/drawing/2014/main" id="{FC034C9E-78C7-E84D-A099-3012F37AC7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1A6AC79-9A1F-E545-82C7-FDFFD015C60B}" type="slidenum">
              <a:rPr kumimoji="0" lang="en-US" altLang="en-US"/>
              <a:pPr>
                <a:spcBef>
                  <a:spcPct val="0"/>
                </a:spcBef>
              </a:pPr>
              <a:t>3</a:t>
            </a:fld>
            <a:endParaRPr kumimoji="0" lang="en-US" altLang="en-US"/>
          </a:p>
        </p:txBody>
      </p:sp>
      <p:sp>
        <p:nvSpPr>
          <p:cNvPr id="135171" name="Rectangle 2">
            <a:extLst>
              <a:ext uri="{FF2B5EF4-FFF2-40B4-BE49-F238E27FC236}">
                <a16:creationId xmlns:a16="http://schemas.microsoft.com/office/drawing/2014/main" id="{CA2F8DF4-65B4-9344-9F98-860EBB7A1557}"/>
              </a:ext>
            </a:extLst>
          </p:cNvPr>
          <p:cNvSpPr>
            <a:spLocks noGrp="1" noRot="1" noChangeAspect="1" noChangeArrowheads="1" noTextEdit="1"/>
          </p:cNvSpPr>
          <p:nvPr>
            <p:ph type="sldImg"/>
          </p:nvPr>
        </p:nvSpPr>
        <p:spPr>
          <a:ln/>
        </p:spPr>
      </p:sp>
      <p:sp>
        <p:nvSpPr>
          <p:cNvPr id="135172" name="Rectangle 3">
            <a:extLst>
              <a:ext uri="{FF2B5EF4-FFF2-40B4-BE49-F238E27FC236}">
                <a16:creationId xmlns:a16="http://schemas.microsoft.com/office/drawing/2014/main" id="{C50F4FE6-0A59-414B-86F7-F884F0ECFF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622367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a:extLst>
              <a:ext uri="{FF2B5EF4-FFF2-40B4-BE49-F238E27FC236}">
                <a16:creationId xmlns:a16="http://schemas.microsoft.com/office/drawing/2014/main" id="{580D597A-485A-724B-96B8-3551873472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A41E070-E231-D040-AD9E-6DB8B7C1E767}" type="slidenum">
              <a:rPr kumimoji="0" lang="en-US" altLang="en-US"/>
              <a:pPr>
                <a:spcBef>
                  <a:spcPct val="0"/>
                </a:spcBef>
              </a:pPr>
              <a:t>4</a:t>
            </a:fld>
            <a:endParaRPr kumimoji="0" lang="en-US" altLang="en-US"/>
          </a:p>
        </p:txBody>
      </p:sp>
      <p:sp>
        <p:nvSpPr>
          <p:cNvPr id="137219" name="Rectangle 2">
            <a:extLst>
              <a:ext uri="{FF2B5EF4-FFF2-40B4-BE49-F238E27FC236}">
                <a16:creationId xmlns:a16="http://schemas.microsoft.com/office/drawing/2014/main" id="{86E94B8D-6708-A742-905E-7C07542801C8}"/>
              </a:ext>
            </a:extLst>
          </p:cNvPr>
          <p:cNvSpPr>
            <a:spLocks noGrp="1" noRot="1" noChangeAspect="1" noChangeArrowheads="1" noTextEdit="1"/>
          </p:cNvSpPr>
          <p:nvPr>
            <p:ph type="sldImg"/>
          </p:nvPr>
        </p:nvSpPr>
        <p:spPr>
          <a:ln/>
        </p:spPr>
      </p:sp>
      <p:sp>
        <p:nvSpPr>
          <p:cNvPr id="137220" name="Rectangle 3">
            <a:extLst>
              <a:ext uri="{FF2B5EF4-FFF2-40B4-BE49-F238E27FC236}">
                <a16:creationId xmlns:a16="http://schemas.microsoft.com/office/drawing/2014/main" id="{9CB76EC9-5EB3-E84A-8EB1-C76230B007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See pr11-22.cpp and inheritance.h</a:t>
            </a:r>
          </a:p>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4183816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719B5C79-B8E5-AC4E-863A-0014C9F64F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CE3C133-5121-2E49-9DB4-CDBE6A211DA2}" type="slidenum">
              <a:rPr kumimoji="0" lang="en-US" altLang="en-US"/>
              <a:pPr>
                <a:spcBef>
                  <a:spcPct val="0"/>
                </a:spcBef>
              </a:pPr>
              <a:t>6</a:t>
            </a:fld>
            <a:endParaRPr kumimoji="0" lang="en-US" altLang="en-US"/>
          </a:p>
        </p:txBody>
      </p:sp>
      <p:sp>
        <p:nvSpPr>
          <p:cNvPr id="140291" name="Rectangle 2">
            <a:extLst>
              <a:ext uri="{FF2B5EF4-FFF2-40B4-BE49-F238E27FC236}">
                <a16:creationId xmlns:a16="http://schemas.microsoft.com/office/drawing/2014/main" id="{81D84367-585F-C64E-AE6B-1461A16FD382}"/>
              </a:ext>
            </a:extLst>
          </p:cNvPr>
          <p:cNvSpPr>
            <a:spLocks noGrp="1" noRot="1" noChangeAspect="1" noChangeArrowheads="1" noTextEdit="1"/>
          </p:cNvSpPr>
          <p:nvPr>
            <p:ph type="sldImg"/>
          </p:nvPr>
        </p:nvSpPr>
        <p:spPr>
          <a:solidFill>
            <a:srgbClr val="FFFFFF"/>
          </a:solidFill>
          <a:ln/>
        </p:spPr>
      </p:sp>
      <p:sp>
        <p:nvSpPr>
          <p:cNvPr id="140292" name="Rectangle 3">
            <a:extLst>
              <a:ext uri="{FF2B5EF4-FFF2-40B4-BE49-F238E27FC236}">
                <a16:creationId xmlns:a16="http://schemas.microsoft.com/office/drawing/2014/main" id="{21824067-EB1B-EC4F-BD0E-7469D90F8136}"/>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See Inheritance1.h, inheritance1.cpp, pr11-23.cpp</a:t>
            </a:r>
          </a:p>
        </p:txBody>
      </p:sp>
    </p:spTree>
    <p:extLst>
      <p:ext uri="{BB962C8B-B14F-4D97-AF65-F5344CB8AC3E}">
        <p14:creationId xmlns:p14="http://schemas.microsoft.com/office/powerpoint/2010/main" val="103726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532F7186-4071-654C-853A-7B170CC2E6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B2E1296-1BDC-9B4A-B963-9F3BD74A7574}" type="slidenum">
              <a:rPr kumimoji="0" lang="en-US" altLang="en-US"/>
              <a:pPr>
                <a:spcBef>
                  <a:spcPct val="0"/>
                </a:spcBef>
              </a:pPr>
              <a:t>7</a:t>
            </a:fld>
            <a:endParaRPr kumimoji="0" lang="en-US" altLang="en-US"/>
          </a:p>
        </p:txBody>
      </p:sp>
      <p:sp>
        <p:nvSpPr>
          <p:cNvPr id="142339" name="Rectangle 2">
            <a:extLst>
              <a:ext uri="{FF2B5EF4-FFF2-40B4-BE49-F238E27FC236}">
                <a16:creationId xmlns:a16="http://schemas.microsoft.com/office/drawing/2014/main" id="{416BA22B-8583-F04F-A45E-B9B75CC38432}"/>
              </a:ext>
            </a:extLst>
          </p:cNvPr>
          <p:cNvSpPr>
            <a:spLocks noGrp="1" noRot="1" noChangeAspect="1" noChangeArrowheads="1" noTextEdit="1"/>
          </p:cNvSpPr>
          <p:nvPr>
            <p:ph type="sldImg"/>
          </p:nvPr>
        </p:nvSpPr>
        <p:spPr>
          <a:ln/>
        </p:spPr>
      </p:sp>
      <p:sp>
        <p:nvSpPr>
          <p:cNvPr id="142340" name="Rectangle 3">
            <a:extLst>
              <a:ext uri="{FF2B5EF4-FFF2-40B4-BE49-F238E27FC236}">
                <a16:creationId xmlns:a16="http://schemas.microsoft.com/office/drawing/2014/main" id="{FE659888-2994-BA4D-9078-6AD8533BBB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2383468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a:extLst>
              <a:ext uri="{FF2B5EF4-FFF2-40B4-BE49-F238E27FC236}">
                <a16:creationId xmlns:a16="http://schemas.microsoft.com/office/drawing/2014/main" id="{85DD6AD6-66A2-3848-AAD7-9E8BBA8A79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F5DA99B-DD29-5045-A498-13C9396D5FAD}" type="slidenum">
              <a:rPr kumimoji="0" lang="en-US" altLang="en-US"/>
              <a:pPr>
                <a:spcBef>
                  <a:spcPct val="0"/>
                </a:spcBef>
              </a:pPr>
              <a:t>8</a:t>
            </a:fld>
            <a:endParaRPr kumimoji="0" lang="en-US" altLang="en-US"/>
          </a:p>
        </p:txBody>
      </p:sp>
      <p:sp>
        <p:nvSpPr>
          <p:cNvPr id="144387" name="Rectangle 2">
            <a:extLst>
              <a:ext uri="{FF2B5EF4-FFF2-40B4-BE49-F238E27FC236}">
                <a16:creationId xmlns:a16="http://schemas.microsoft.com/office/drawing/2014/main" id="{7D993BF3-15E6-A84F-A139-63D4DEABB9C0}"/>
              </a:ext>
            </a:extLst>
          </p:cNvPr>
          <p:cNvSpPr>
            <a:spLocks noGrp="1" noRot="1" noChangeAspect="1" noChangeArrowheads="1" noTextEdit="1"/>
          </p:cNvSpPr>
          <p:nvPr>
            <p:ph type="sldImg"/>
          </p:nvPr>
        </p:nvSpPr>
        <p:spPr>
          <a:ln/>
        </p:spPr>
      </p:sp>
      <p:sp>
        <p:nvSpPr>
          <p:cNvPr id="144388" name="Rectangle 3">
            <a:extLst>
              <a:ext uri="{FF2B5EF4-FFF2-40B4-BE49-F238E27FC236}">
                <a16:creationId xmlns:a16="http://schemas.microsoft.com/office/drawing/2014/main" id="{01BACDB9-8ACD-8D45-8C13-BF8B8F8A01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1128984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83255A6B-B18D-7044-B7FD-9738BBEBAD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08D1780-711E-6749-8519-97B755001FC4}" type="slidenum">
              <a:rPr kumimoji="0" lang="en-US" altLang="en-US"/>
              <a:pPr>
                <a:spcBef>
                  <a:spcPct val="0"/>
                </a:spcBef>
              </a:pPr>
              <a:t>9</a:t>
            </a:fld>
            <a:endParaRPr kumimoji="0" lang="en-US" altLang="en-US"/>
          </a:p>
        </p:txBody>
      </p:sp>
      <p:sp>
        <p:nvSpPr>
          <p:cNvPr id="146435" name="Rectangle 2">
            <a:extLst>
              <a:ext uri="{FF2B5EF4-FFF2-40B4-BE49-F238E27FC236}">
                <a16:creationId xmlns:a16="http://schemas.microsoft.com/office/drawing/2014/main" id="{038AE06A-1DB9-764B-BF2D-1E6E37B4AF97}"/>
              </a:ext>
            </a:extLst>
          </p:cNvPr>
          <p:cNvSpPr>
            <a:spLocks noGrp="1" noRot="1" noChangeAspect="1" noChangeArrowheads="1" noTextEdit="1"/>
          </p:cNvSpPr>
          <p:nvPr>
            <p:ph type="sldImg"/>
          </p:nvPr>
        </p:nvSpPr>
        <p:spPr>
          <a:ln/>
        </p:spPr>
      </p:sp>
      <p:sp>
        <p:nvSpPr>
          <p:cNvPr id="146436" name="Rectangle 3">
            <a:extLst>
              <a:ext uri="{FF2B5EF4-FFF2-40B4-BE49-F238E27FC236}">
                <a16:creationId xmlns:a16="http://schemas.microsoft.com/office/drawing/2014/main" id="{C4C9A52E-3AE0-124C-A1B7-D18501C862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176099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0E1A1B52-1CE3-6945-919D-75F7059E4D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98D31B9-5BDE-5E40-B6E3-F29887E7B769}" type="slidenum">
              <a:rPr kumimoji="0" lang="en-US" altLang="en-US"/>
              <a:pPr>
                <a:spcBef>
                  <a:spcPct val="0"/>
                </a:spcBef>
              </a:pPr>
              <a:t>10</a:t>
            </a:fld>
            <a:endParaRPr kumimoji="0" lang="en-US" altLang="en-US"/>
          </a:p>
        </p:txBody>
      </p:sp>
      <p:sp>
        <p:nvSpPr>
          <p:cNvPr id="148483" name="Rectangle 2">
            <a:extLst>
              <a:ext uri="{FF2B5EF4-FFF2-40B4-BE49-F238E27FC236}">
                <a16:creationId xmlns:a16="http://schemas.microsoft.com/office/drawing/2014/main" id="{7EE207D2-37E5-9A4C-B8CF-FB9802C0A908}"/>
              </a:ext>
            </a:extLst>
          </p:cNvPr>
          <p:cNvSpPr>
            <a:spLocks noGrp="1" noRot="1" noChangeAspect="1" noChangeArrowheads="1" noTextEdit="1"/>
          </p:cNvSpPr>
          <p:nvPr>
            <p:ph type="sldImg"/>
          </p:nvPr>
        </p:nvSpPr>
        <p:spPr>
          <a:ln/>
        </p:spPr>
      </p:sp>
      <p:sp>
        <p:nvSpPr>
          <p:cNvPr id="148484" name="Rectangle 3">
            <a:extLst>
              <a:ext uri="{FF2B5EF4-FFF2-40B4-BE49-F238E27FC236}">
                <a16:creationId xmlns:a16="http://schemas.microsoft.com/office/drawing/2014/main" id="{3834A55A-0490-A646-AEC6-060FB5AC03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2738668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6DC2D8F-0DC8-40FB-9AFD-7C3A4EDA7B85}"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82062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2D8F-0DC8-40FB-9AFD-7C3A4EDA7B85}"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85620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2D8F-0DC8-40FB-9AFD-7C3A4EDA7B85}"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93285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defRPr sz="3200">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457200" y="1131525"/>
            <a:ext cx="8229600" cy="5345475"/>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477000"/>
            <a:ext cx="2133600" cy="244475"/>
          </a:xfr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897587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DC2D8F-0DC8-40FB-9AFD-7C3A4EDA7B85}"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8768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DC2D8F-0DC8-40FB-9AFD-7C3A4EDA7B85}"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45234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DC2D8F-0DC8-40FB-9AFD-7C3A4EDA7B85}" type="datetimeFigureOut">
              <a:rPr lang="en-US" smtClean="0"/>
              <a:t>3/31/19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37106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DC2D8F-0DC8-40FB-9AFD-7C3A4EDA7B85}" type="datetimeFigureOut">
              <a:rPr lang="en-US" smtClean="0"/>
              <a:t>3/31/19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39347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C2D8F-0DC8-40FB-9AFD-7C3A4EDA7B85}" type="datetimeFigureOut">
              <a:rPr lang="en-US" smtClean="0"/>
              <a:t>3/31/19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95976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DC2D8F-0DC8-40FB-9AFD-7C3A4EDA7B85}"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92406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DC2D8F-0DC8-40FB-9AFD-7C3A4EDA7B85}"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34330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C2D8F-0DC8-40FB-9AFD-7C3A4EDA7B85}" type="datetimeFigureOut">
              <a:rPr lang="en-US" smtClean="0"/>
              <a:t>3/31/19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C37A6-841D-4435-BF57-A6645203393D}" type="slidenum">
              <a:rPr lang="en-US" smtClean="0"/>
              <a:t>‹#›</a:t>
            </a:fld>
            <a:endParaRPr lang="en-US"/>
          </a:p>
        </p:txBody>
      </p:sp>
    </p:spTree>
    <p:extLst>
      <p:ext uri="{BB962C8B-B14F-4D97-AF65-F5344CB8AC3E}">
        <p14:creationId xmlns:p14="http://schemas.microsoft.com/office/powerpoint/2010/main" val="93070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B56D7F99-7DE1-3346-8D02-2B21F648139B}"/>
              </a:ext>
            </a:extLst>
          </p:cNvPr>
          <p:cNvSpPr>
            <a:spLocks noGrp="1" noChangeArrowheads="1"/>
          </p:cNvSpPr>
          <p:nvPr>
            <p:ph type="title"/>
          </p:nvPr>
        </p:nvSpPr>
        <p:spPr/>
        <p:txBody>
          <a:bodyPr/>
          <a:lstStyle/>
          <a:p>
            <a:pPr eaLnBrk="1" hangingPunct="1"/>
            <a:r>
              <a:rPr lang="en-US" altLang="en-US"/>
              <a:t>11.12  Inheritance</a:t>
            </a:r>
          </a:p>
        </p:txBody>
      </p:sp>
      <p:sp>
        <p:nvSpPr>
          <p:cNvPr id="130051" name="Rectangle 3">
            <a:extLst>
              <a:ext uri="{FF2B5EF4-FFF2-40B4-BE49-F238E27FC236}">
                <a16:creationId xmlns:a16="http://schemas.microsoft.com/office/drawing/2014/main" id="{EF2FF34A-0B08-0348-B401-D5D4E294C984}"/>
              </a:ext>
            </a:extLst>
          </p:cNvPr>
          <p:cNvSpPr>
            <a:spLocks noGrp="1" noChangeArrowheads="1"/>
          </p:cNvSpPr>
          <p:nvPr>
            <p:ph idx="1"/>
          </p:nvPr>
        </p:nvSpPr>
        <p:spPr>
          <a:xfrm>
            <a:off x="457200" y="1981200"/>
            <a:ext cx="8305800" cy="4038600"/>
          </a:xfrm>
        </p:spPr>
        <p:txBody>
          <a:bodyPr/>
          <a:lstStyle/>
          <a:p>
            <a:pPr eaLnBrk="1" hangingPunct="1">
              <a:buClr>
                <a:schemeClr val="tx1"/>
              </a:buClr>
            </a:pPr>
            <a:r>
              <a:rPr lang="en-US" altLang="en-US" dirty="0">
                <a:solidFill>
                  <a:schemeClr val="accent2"/>
                </a:solidFill>
              </a:rPr>
              <a:t>Inheritance</a:t>
            </a:r>
            <a:r>
              <a:rPr lang="en-US" altLang="en-US" dirty="0"/>
              <a:t> is a way of creating a new class by starting with an existing class and adding new members</a:t>
            </a:r>
          </a:p>
          <a:p>
            <a:pPr marL="0" indent="0" eaLnBrk="1" hangingPunct="1">
              <a:buClr>
                <a:schemeClr val="tx1"/>
              </a:buClr>
              <a:buNone/>
            </a:pPr>
            <a:endParaRPr lang="en-US" altLang="en-US" dirty="0"/>
          </a:p>
          <a:p>
            <a:pPr eaLnBrk="1" hangingPunct="1">
              <a:buClr>
                <a:schemeClr val="tx1"/>
              </a:buClr>
            </a:pPr>
            <a:r>
              <a:rPr lang="en-US" altLang="en-US" dirty="0"/>
              <a:t>The new class can replace or extend the functionality of the existing class</a:t>
            </a:r>
          </a:p>
          <a:p>
            <a:pPr marL="0" indent="0" eaLnBrk="1" hangingPunct="1">
              <a:buClr>
                <a:schemeClr val="tx1"/>
              </a:buClr>
              <a:buNone/>
            </a:pPr>
            <a:endParaRPr lang="en-US" altLang="en-US" dirty="0"/>
          </a:p>
          <a:p>
            <a:pPr eaLnBrk="1" hangingPunct="1"/>
            <a:r>
              <a:rPr lang="en-US" altLang="en-US" dirty="0"/>
              <a:t>Inheritance models the 'is-a' relationship between classes</a:t>
            </a:r>
          </a:p>
        </p:txBody>
      </p:sp>
      <p:sp>
        <p:nvSpPr>
          <p:cNvPr id="130052" name="Slide Number Placeholder 3">
            <a:extLst>
              <a:ext uri="{FF2B5EF4-FFF2-40B4-BE49-F238E27FC236}">
                <a16:creationId xmlns:a16="http://schemas.microsoft.com/office/drawing/2014/main" id="{0AFB8FB2-333C-A04D-90E2-55A3D56BBC54}"/>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a:t>
            </a:fld>
            <a:endParaRPr lang="en-US" altLang="en-US" sz="1200"/>
          </a:p>
        </p:txBody>
      </p:sp>
    </p:spTree>
    <p:extLst>
      <p:ext uri="{BB962C8B-B14F-4D97-AF65-F5344CB8AC3E}">
        <p14:creationId xmlns:p14="http://schemas.microsoft.com/office/powerpoint/2010/main" val="340221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BA78B9C6-D52C-7749-8C26-8753D6CE9BDE}"/>
              </a:ext>
            </a:extLst>
          </p:cNvPr>
          <p:cNvSpPr>
            <a:spLocks noGrp="1" noChangeArrowheads="1"/>
          </p:cNvSpPr>
          <p:nvPr>
            <p:ph type="title"/>
          </p:nvPr>
        </p:nvSpPr>
        <p:spPr/>
        <p:txBody>
          <a:bodyPr/>
          <a:lstStyle/>
          <a:p>
            <a:pPr eaLnBrk="1" hangingPunct="1"/>
            <a:r>
              <a:rPr lang="en-US" altLang="en-US"/>
              <a:t>Member Access Specification</a:t>
            </a:r>
          </a:p>
        </p:txBody>
      </p:sp>
      <p:sp>
        <p:nvSpPr>
          <p:cNvPr id="147459" name="Rectangle 3">
            <a:extLst>
              <a:ext uri="{FF2B5EF4-FFF2-40B4-BE49-F238E27FC236}">
                <a16:creationId xmlns:a16="http://schemas.microsoft.com/office/drawing/2014/main" id="{7826A364-E3F1-5948-B2CE-0D015F256B63}"/>
              </a:ext>
            </a:extLst>
          </p:cNvPr>
          <p:cNvSpPr>
            <a:spLocks noGrp="1" noChangeArrowheads="1"/>
          </p:cNvSpPr>
          <p:nvPr>
            <p:ph idx="1"/>
          </p:nvPr>
        </p:nvSpPr>
        <p:spPr>
          <a:xfrm>
            <a:off x="152400" y="1219200"/>
            <a:ext cx="8229600" cy="4953000"/>
          </a:xfrm>
        </p:spPr>
        <p:txBody>
          <a:bodyPr/>
          <a:lstStyle/>
          <a:p>
            <a:pPr marL="609600" indent="-609600" eaLnBrk="1" hangingPunct="1">
              <a:buFontTx/>
              <a:buNone/>
            </a:pPr>
            <a:r>
              <a:rPr lang="en-US" altLang="en-US" dirty="0"/>
              <a:t>	Specified using the keywords </a:t>
            </a:r>
          </a:p>
          <a:p>
            <a:pPr marL="609600" indent="-609600" eaLnBrk="1" hangingPunct="1">
              <a:spcBef>
                <a:spcPct val="0"/>
              </a:spcBef>
              <a:buFontTx/>
              <a:buNone/>
            </a:pPr>
            <a:r>
              <a:rPr lang="en-US" altLang="en-US" sz="3600" dirty="0"/>
              <a:t>     </a:t>
            </a:r>
            <a:r>
              <a:rPr lang="en-US" altLang="en-US" b="1" dirty="0">
                <a:latin typeface="Courier New" panose="02070309020205020404" pitchFamily="49" charset="0"/>
              </a:rPr>
              <a:t>private</a:t>
            </a:r>
            <a:r>
              <a:rPr lang="en-US" altLang="en-US" dirty="0"/>
              <a:t>, </a:t>
            </a:r>
            <a:r>
              <a:rPr lang="en-US" altLang="en-US" b="1" dirty="0">
                <a:latin typeface="Courier New" panose="02070309020205020404" pitchFamily="49" charset="0"/>
              </a:rPr>
              <a:t>protected</a:t>
            </a:r>
            <a:r>
              <a:rPr lang="en-US" altLang="en-US" dirty="0"/>
              <a:t>, </a:t>
            </a:r>
            <a:r>
              <a:rPr lang="en-US" altLang="en-US" b="1" dirty="0">
                <a:latin typeface="Courier New" panose="02070309020205020404" pitchFamily="49" charset="0"/>
              </a:rPr>
              <a:t>public</a:t>
            </a:r>
          </a:p>
          <a:p>
            <a:pPr marL="609600" indent="-609600" eaLnBrk="1" hangingPunct="1">
              <a:spcBef>
                <a:spcPct val="0"/>
              </a:spcBef>
              <a:buFontTx/>
              <a:buNone/>
            </a:pPr>
            <a:endParaRPr lang="en-US" altLang="en-US" b="1" dirty="0">
              <a:latin typeface="Courier New" panose="02070309020205020404" pitchFamily="49" charset="0"/>
            </a:endParaRPr>
          </a:p>
          <a:p>
            <a:pPr marL="609600" indent="-609600" eaLnBrk="1" hangingPunct="1">
              <a:spcBef>
                <a:spcPct val="50000"/>
              </a:spcBef>
              <a:buFontTx/>
              <a:buNone/>
            </a:pPr>
            <a:r>
              <a:rPr lang="en-US" altLang="en-US" sz="2800" b="1" dirty="0">
                <a:solidFill>
                  <a:srgbClr val="3D8963"/>
                </a:solidFill>
                <a:latin typeface="Courier New" panose="02070309020205020404" pitchFamily="49" charset="0"/>
              </a:rPr>
              <a:t>   class </a:t>
            </a:r>
            <a:r>
              <a:rPr lang="en-US" altLang="en-US" sz="2800" b="1" dirty="0" err="1">
                <a:solidFill>
                  <a:srgbClr val="3D8963"/>
                </a:solidFill>
                <a:latin typeface="Courier New" panose="02070309020205020404" pitchFamily="49" charset="0"/>
              </a:rPr>
              <a:t>MyClass</a:t>
            </a:r>
            <a:r>
              <a:rPr lang="en-US" altLang="en-US" sz="2800" b="1" dirty="0">
                <a:solidFill>
                  <a:srgbClr val="3D8963"/>
                </a:solidFill>
                <a:latin typeface="Courier New" panose="02070309020205020404" pitchFamily="49" charset="0"/>
              </a:rPr>
              <a:t> {</a:t>
            </a:r>
          </a:p>
          <a:p>
            <a:pPr marL="609600" indent="-609600" eaLnBrk="1" hangingPunct="1">
              <a:lnSpc>
                <a:spcPct val="90000"/>
              </a:lnSpc>
              <a:spcBef>
                <a:spcPct val="0"/>
              </a:spcBef>
              <a:buFontTx/>
              <a:buNone/>
            </a:pPr>
            <a:r>
              <a:rPr lang="en-US" altLang="en-US" sz="2800" b="1" dirty="0">
                <a:solidFill>
                  <a:srgbClr val="3D8963"/>
                </a:solidFill>
                <a:latin typeface="Courier New" panose="02070309020205020404" pitchFamily="49" charset="0"/>
              </a:rPr>
              <a:t>     </a:t>
            </a:r>
            <a:r>
              <a:rPr lang="en-US" altLang="en-US" sz="2800" b="1" dirty="0">
                <a:solidFill>
                  <a:schemeClr val="accent2"/>
                </a:solidFill>
                <a:latin typeface="Courier New" panose="02070309020205020404" pitchFamily="49" charset="0"/>
              </a:rPr>
              <a:t>private</a:t>
            </a: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int</a:t>
            </a:r>
            <a:r>
              <a:rPr lang="en-US" altLang="en-US" sz="2800" b="1" dirty="0">
                <a:solidFill>
                  <a:srgbClr val="3D8963"/>
                </a:solidFill>
                <a:latin typeface="Courier New" panose="02070309020205020404" pitchFamily="49" charset="0"/>
              </a:rPr>
              <a:t> a;</a:t>
            </a:r>
          </a:p>
          <a:p>
            <a:pPr marL="609600" indent="-609600" eaLnBrk="1" hangingPunct="1">
              <a:lnSpc>
                <a:spcPct val="90000"/>
              </a:lnSpc>
              <a:spcBef>
                <a:spcPct val="0"/>
              </a:spcBef>
              <a:buFontTx/>
              <a:buNone/>
            </a:pPr>
            <a:r>
              <a:rPr lang="en-US" altLang="en-US" sz="2800" b="1" dirty="0">
                <a:solidFill>
                  <a:srgbClr val="3D8963"/>
                </a:solidFill>
                <a:latin typeface="Courier New" panose="02070309020205020404" pitchFamily="49" charset="0"/>
              </a:rPr>
              <a:t>     </a:t>
            </a:r>
            <a:r>
              <a:rPr lang="en-US" altLang="en-US" sz="2800" b="1" dirty="0">
                <a:solidFill>
                  <a:schemeClr val="accent2"/>
                </a:solidFill>
                <a:latin typeface="Courier New" panose="02070309020205020404" pitchFamily="49" charset="0"/>
              </a:rPr>
              <a:t>protected</a:t>
            </a: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int</a:t>
            </a:r>
            <a:r>
              <a:rPr lang="en-US" altLang="en-US" sz="2800" b="1" dirty="0">
                <a:solidFill>
                  <a:srgbClr val="3D8963"/>
                </a:solidFill>
                <a:latin typeface="Courier New" panose="02070309020205020404" pitchFamily="49" charset="0"/>
              </a:rPr>
              <a:t> b; void fun();</a:t>
            </a:r>
          </a:p>
          <a:p>
            <a:pPr marL="609600" indent="-609600" eaLnBrk="1" hangingPunct="1">
              <a:lnSpc>
                <a:spcPct val="90000"/>
              </a:lnSpc>
              <a:spcBef>
                <a:spcPct val="0"/>
              </a:spcBef>
              <a:buFontTx/>
              <a:buNone/>
            </a:pPr>
            <a:r>
              <a:rPr lang="en-US" altLang="en-US" sz="2800" b="1" dirty="0">
                <a:solidFill>
                  <a:srgbClr val="3D8963"/>
                </a:solidFill>
                <a:latin typeface="Courier New" panose="02070309020205020404" pitchFamily="49" charset="0"/>
              </a:rPr>
              <a:t>     </a:t>
            </a:r>
            <a:r>
              <a:rPr lang="en-US" altLang="en-US" sz="2800" b="1" dirty="0">
                <a:solidFill>
                  <a:schemeClr val="accent2"/>
                </a:solidFill>
                <a:latin typeface="Courier New" panose="02070309020205020404" pitchFamily="49" charset="0"/>
              </a:rPr>
              <a:t>public</a:t>
            </a:r>
            <a:r>
              <a:rPr lang="en-US" altLang="en-US" sz="2800" b="1" dirty="0">
                <a:solidFill>
                  <a:srgbClr val="3D8963"/>
                </a:solidFill>
                <a:latin typeface="Courier New" panose="02070309020205020404" pitchFamily="49" charset="0"/>
              </a:rPr>
              <a:t>: void fun2();</a:t>
            </a:r>
          </a:p>
          <a:p>
            <a:pPr marL="609600" indent="-609600" eaLnBrk="1" hangingPunct="1">
              <a:lnSpc>
                <a:spcPct val="90000"/>
              </a:lnSpc>
              <a:spcBef>
                <a:spcPct val="0"/>
              </a:spcBef>
              <a:buFontTx/>
              <a:buNone/>
            </a:pPr>
            <a:r>
              <a:rPr lang="en-US" altLang="en-US" sz="2800" b="1" dirty="0">
                <a:solidFill>
                  <a:srgbClr val="3D8963"/>
                </a:solidFill>
                <a:latin typeface="Courier New" panose="02070309020205020404" pitchFamily="49" charset="0"/>
              </a:rPr>
              <a:t>   };</a:t>
            </a:r>
          </a:p>
        </p:txBody>
      </p:sp>
      <p:sp>
        <p:nvSpPr>
          <p:cNvPr id="147460" name="Slide Number Placeholder 3">
            <a:extLst>
              <a:ext uri="{FF2B5EF4-FFF2-40B4-BE49-F238E27FC236}">
                <a16:creationId xmlns:a16="http://schemas.microsoft.com/office/drawing/2014/main" id="{F0298B47-4EB3-6F46-85DD-158D2A5849DB}"/>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10</a:t>
            </a:fld>
            <a:endParaRPr lang="en-US" altLang="en-US" sz="1200"/>
          </a:p>
        </p:txBody>
      </p:sp>
    </p:spTree>
    <p:extLst>
      <p:ext uri="{BB962C8B-B14F-4D97-AF65-F5344CB8AC3E}">
        <p14:creationId xmlns:p14="http://schemas.microsoft.com/office/powerpoint/2010/main" val="2227483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026">
            <a:extLst>
              <a:ext uri="{FF2B5EF4-FFF2-40B4-BE49-F238E27FC236}">
                <a16:creationId xmlns:a16="http://schemas.microsoft.com/office/drawing/2014/main" id="{52F3DADD-6183-3F4B-8C71-E4591E77A07D}"/>
              </a:ext>
            </a:extLst>
          </p:cNvPr>
          <p:cNvSpPr>
            <a:spLocks noGrp="1" noChangeArrowheads="1"/>
          </p:cNvSpPr>
          <p:nvPr>
            <p:ph type="title"/>
          </p:nvPr>
        </p:nvSpPr>
        <p:spPr>
          <a:xfrm>
            <a:off x="381000" y="609600"/>
            <a:ext cx="8458200" cy="1143000"/>
          </a:xfrm>
        </p:spPr>
        <p:txBody>
          <a:bodyPr/>
          <a:lstStyle/>
          <a:p>
            <a:pPr eaLnBrk="1" hangingPunct="1"/>
            <a:r>
              <a:rPr lang="en-US" altLang="en-US"/>
              <a:t>Base Class Access Specification</a:t>
            </a:r>
          </a:p>
        </p:txBody>
      </p:sp>
      <p:sp>
        <p:nvSpPr>
          <p:cNvPr id="149507" name="Rectangle 1027">
            <a:extLst>
              <a:ext uri="{FF2B5EF4-FFF2-40B4-BE49-F238E27FC236}">
                <a16:creationId xmlns:a16="http://schemas.microsoft.com/office/drawing/2014/main" id="{D21654CC-0C66-D147-90DE-E7616EE7AFC0}"/>
              </a:ext>
            </a:extLst>
          </p:cNvPr>
          <p:cNvSpPr>
            <a:spLocks noGrp="1" noChangeArrowheads="1"/>
          </p:cNvSpPr>
          <p:nvPr>
            <p:ph idx="1"/>
          </p:nvPr>
        </p:nvSpPr>
        <p:spPr/>
        <p:txBody>
          <a:bodyPr/>
          <a:lstStyle/>
          <a:p>
            <a:pPr eaLnBrk="1" hangingPunct="1">
              <a:lnSpc>
                <a:spcPct val="90000"/>
              </a:lnSpc>
            </a:pPr>
            <a:endParaRPr lang="en-US" altLang="en-US" sz="3600" dirty="0"/>
          </a:p>
          <a:p>
            <a:pPr eaLnBrk="1" hangingPunct="1">
              <a:lnSpc>
                <a:spcPct val="90000"/>
              </a:lnSpc>
            </a:pPr>
            <a:endParaRPr lang="en-US" altLang="en-US" dirty="0"/>
          </a:p>
          <a:p>
            <a:pPr eaLnBrk="1" hangingPunct="1">
              <a:lnSpc>
                <a:spcPct val="90000"/>
              </a:lnSpc>
              <a:buFontTx/>
              <a:buNone/>
            </a:pPr>
            <a:r>
              <a:rPr lang="en-US" altLang="en-US" dirty="0"/>
              <a:t>     </a:t>
            </a:r>
            <a:r>
              <a:rPr lang="en-US" altLang="en-US" b="1" dirty="0">
                <a:solidFill>
                  <a:srgbClr val="3D8963"/>
                </a:solidFill>
                <a:latin typeface="Courier New" panose="02070309020205020404" pitchFamily="49" charset="0"/>
              </a:rPr>
              <a:t>class Child : public Parent {               </a:t>
            </a:r>
          </a:p>
          <a:p>
            <a:pPr eaLnBrk="1" hangingPunct="1">
              <a:lnSpc>
                <a:spcPct val="90000"/>
              </a:lnSpc>
              <a:spcBef>
                <a:spcPct val="0"/>
              </a:spcBef>
              <a:buFontTx/>
              <a:buNone/>
            </a:pPr>
            <a:r>
              <a:rPr lang="en-US" altLang="en-US" b="1" dirty="0">
                <a:solidFill>
                  <a:srgbClr val="3D8963"/>
                </a:solidFill>
                <a:latin typeface="Courier New" panose="02070309020205020404" pitchFamily="49" charset="0"/>
              </a:rPr>
              <a:t>      protected:        </a:t>
            </a:r>
          </a:p>
          <a:p>
            <a:pPr eaLnBrk="1" hangingPunct="1">
              <a:lnSpc>
                <a:spcPct val="90000"/>
              </a:lnSpc>
              <a:spcBef>
                <a:spcPct val="0"/>
              </a:spcBef>
              <a:buFontTx/>
              <a:buNone/>
            </a:pPr>
            <a:r>
              <a:rPr lang="en-US" altLang="en-US" b="1" dirty="0">
                <a:solidFill>
                  <a:srgbClr val="3D8963"/>
                </a:solidFill>
                <a:latin typeface="Courier New" panose="02070309020205020404" pitchFamily="49" charset="0"/>
              </a:rPr>
              <a:t>         </a:t>
            </a:r>
            <a:r>
              <a:rPr lang="en-US" altLang="en-US" b="1" dirty="0" err="1">
                <a:solidFill>
                  <a:srgbClr val="3D8963"/>
                </a:solidFill>
                <a:latin typeface="Courier New" panose="02070309020205020404" pitchFamily="49" charset="0"/>
              </a:rPr>
              <a:t>int</a:t>
            </a:r>
            <a:r>
              <a:rPr lang="en-US" altLang="en-US" b="1" dirty="0">
                <a:solidFill>
                  <a:srgbClr val="3D8963"/>
                </a:solidFill>
                <a:latin typeface="Courier New" panose="02070309020205020404" pitchFamily="49" charset="0"/>
              </a:rPr>
              <a:t> a;</a:t>
            </a:r>
          </a:p>
          <a:p>
            <a:pPr eaLnBrk="1" hangingPunct="1">
              <a:lnSpc>
                <a:spcPct val="90000"/>
              </a:lnSpc>
              <a:spcBef>
                <a:spcPct val="0"/>
              </a:spcBef>
              <a:buFontTx/>
              <a:buNone/>
            </a:pPr>
            <a:r>
              <a:rPr lang="en-US" altLang="en-US" b="1" dirty="0">
                <a:solidFill>
                  <a:srgbClr val="3D8963"/>
                </a:solidFill>
                <a:latin typeface="Courier New" panose="02070309020205020404" pitchFamily="49" charset="0"/>
              </a:rPr>
              <a:t>      public:</a:t>
            </a:r>
          </a:p>
          <a:p>
            <a:pPr eaLnBrk="1" hangingPunct="1">
              <a:lnSpc>
                <a:spcPct val="90000"/>
              </a:lnSpc>
              <a:spcBef>
                <a:spcPct val="0"/>
              </a:spcBef>
              <a:buFontTx/>
              <a:buNone/>
            </a:pPr>
            <a:r>
              <a:rPr lang="en-US" altLang="en-US" b="1" dirty="0">
                <a:solidFill>
                  <a:srgbClr val="3D8963"/>
                </a:solidFill>
                <a:latin typeface="Courier New" panose="02070309020205020404" pitchFamily="49" charset="0"/>
              </a:rPr>
              <a:t>         Child();</a:t>
            </a:r>
          </a:p>
          <a:p>
            <a:pPr eaLnBrk="1" hangingPunct="1">
              <a:lnSpc>
                <a:spcPct val="90000"/>
              </a:lnSpc>
              <a:spcBef>
                <a:spcPct val="0"/>
              </a:spcBef>
              <a:buFontTx/>
              <a:buNone/>
            </a:pPr>
            <a:r>
              <a:rPr lang="en-US" altLang="en-US" dirty="0"/>
              <a:t>     </a:t>
            </a:r>
            <a:r>
              <a:rPr lang="en-US" altLang="en-US" b="1" dirty="0">
                <a:solidFill>
                  <a:srgbClr val="3D8963"/>
                </a:solidFill>
                <a:latin typeface="Courier New" panose="02070309020205020404" pitchFamily="49" charset="0"/>
              </a:rPr>
              <a:t>};</a:t>
            </a:r>
          </a:p>
        </p:txBody>
      </p:sp>
      <p:sp>
        <p:nvSpPr>
          <p:cNvPr id="149508" name="Slide Number Placeholder 3">
            <a:extLst>
              <a:ext uri="{FF2B5EF4-FFF2-40B4-BE49-F238E27FC236}">
                <a16:creationId xmlns:a16="http://schemas.microsoft.com/office/drawing/2014/main" id="{10B4F6FB-8FB0-7D41-93BD-5249DAF1A014}"/>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11</a:t>
            </a:fld>
            <a:endParaRPr lang="en-US" altLang="en-US" sz="1200"/>
          </a:p>
        </p:txBody>
      </p:sp>
      <p:sp>
        <p:nvSpPr>
          <p:cNvPr id="149509" name="Text Box 1029">
            <a:extLst>
              <a:ext uri="{FF2B5EF4-FFF2-40B4-BE49-F238E27FC236}">
                <a16:creationId xmlns:a16="http://schemas.microsoft.com/office/drawing/2014/main" id="{7FED7133-1E21-1E49-9F6E-1ECFA6D93119}"/>
              </a:ext>
            </a:extLst>
          </p:cNvPr>
          <p:cNvSpPr txBox="1">
            <a:spLocks noChangeArrowheads="1"/>
          </p:cNvSpPr>
          <p:nvPr/>
        </p:nvSpPr>
        <p:spPr bwMode="auto">
          <a:xfrm>
            <a:off x="4677156" y="3366674"/>
            <a:ext cx="3444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baseline="0" dirty="0">
                <a:solidFill>
                  <a:schemeClr val="accent2"/>
                </a:solidFill>
                <a:latin typeface="Courier New" panose="02070309020205020404" pitchFamily="49" charset="0"/>
              </a:rPr>
              <a:t>member access</a:t>
            </a:r>
          </a:p>
        </p:txBody>
      </p:sp>
      <p:sp>
        <p:nvSpPr>
          <p:cNvPr id="149510" name="Text Box 1030">
            <a:extLst>
              <a:ext uri="{FF2B5EF4-FFF2-40B4-BE49-F238E27FC236}">
                <a16:creationId xmlns:a16="http://schemas.microsoft.com/office/drawing/2014/main" id="{885B10A8-4BCA-E941-BBB9-71C6395DC9C6}"/>
              </a:ext>
            </a:extLst>
          </p:cNvPr>
          <p:cNvSpPr txBox="1">
            <a:spLocks noChangeArrowheads="1"/>
          </p:cNvSpPr>
          <p:nvPr/>
        </p:nvSpPr>
        <p:spPr bwMode="auto">
          <a:xfrm>
            <a:off x="4776216" y="2758684"/>
            <a:ext cx="281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baseline="0" dirty="0">
                <a:solidFill>
                  <a:schemeClr val="accent2"/>
                </a:solidFill>
                <a:latin typeface="Courier New" panose="02070309020205020404" pitchFamily="49" charset="0"/>
              </a:rPr>
              <a:t>base access</a:t>
            </a:r>
          </a:p>
        </p:txBody>
      </p:sp>
      <p:sp>
        <p:nvSpPr>
          <p:cNvPr id="149511" name="Line 1031">
            <a:extLst>
              <a:ext uri="{FF2B5EF4-FFF2-40B4-BE49-F238E27FC236}">
                <a16:creationId xmlns:a16="http://schemas.microsoft.com/office/drawing/2014/main" id="{05E76BEE-48FA-414F-AE99-1C6E6F835131}"/>
              </a:ext>
            </a:extLst>
          </p:cNvPr>
          <p:cNvSpPr>
            <a:spLocks noChangeShapeType="1"/>
          </p:cNvSpPr>
          <p:nvPr/>
        </p:nvSpPr>
        <p:spPr bwMode="auto">
          <a:xfrm flipH="1" flipV="1">
            <a:off x="4343400" y="2552700"/>
            <a:ext cx="457200" cy="4572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12" name="Line 1032">
            <a:extLst>
              <a:ext uri="{FF2B5EF4-FFF2-40B4-BE49-F238E27FC236}">
                <a16:creationId xmlns:a16="http://schemas.microsoft.com/office/drawing/2014/main" id="{8C3A0719-0713-414E-8AB6-F2B0EF51272A}"/>
              </a:ext>
            </a:extLst>
          </p:cNvPr>
          <p:cNvSpPr>
            <a:spLocks noChangeShapeType="1"/>
          </p:cNvSpPr>
          <p:nvPr/>
        </p:nvSpPr>
        <p:spPr bwMode="auto">
          <a:xfrm flipH="1" flipV="1">
            <a:off x="3034284" y="3303969"/>
            <a:ext cx="1676400" cy="3048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13" name="Line 1033">
            <a:extLst>
              <a:ext uri="{FF2B5EF4-FFF2-40B4-BE49-F238E27FC236}">
                <a16:creationId xmlns:a16="http://schemas.microsoft.com/office/drawing/2014/main" id="{89361D94-B8A4-EB4B-9069-961700BDDFF4}"/>
              </a:ext>
            </a:extLst>
          </p:cNvPr>
          <p:cNvSpPr>
            <a:spLocks noChangeShapeType="1"/>
          </p:cNvSpPr>
          <p:nvPr/>
        </p:nvSpPr>
        <p:spPr bwMode="auto">
          <a:xfrm flipH="1" flipV="1">
            <a:off x="3491484" y="2747169"/>
            <a:ext cx="1219200" cy="8382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25709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DFD4725C-1FA1-F24C-B9F5-8ABFC3E34304}"/>
              </a:ext>
            </a:extLst>
          </p:cNvPr>
          <p:cNvSpPr>
            <a:spLocks noGrp="1" noChangeArrowheads="1"/>
          </p:cNvSpPr>
          <p:nvPr>
            <p:ph type="title"/>
          </p:nvPr>
        </p:nvSpPr>
        <p:spPr/>
        <p:txBody>
          <a:bodyPr/>
          <a:lstStyle/>
          <a:p>
            <a:pPr eaLnBrk="1" hangingPunct="1"/>
            <a:r>
              <a:rPr lang="en-US" altLang="en-US"/>
              <a:t>Base Class Access Specifiers</a:t>
            </a:r>
          </a:p>
        </p:txBody>
      </p:sp>
      <p:sp>
        <p:nvSpPr>
          <p:cNvPr id="151555" name="Rectangle 3">
            <a:extLst>
              <a:ext uri="{FF2B5EF4-FFF2-40B4-BE49-F238E27FC236}">
                <a16:creationId xmlns:a16="http://schemas.microsoft.com/office/drawing/2014/main" id="{8EEB74C8-8E0D-AE45-B5BF-7EE720116C34}"/>
              </a:ext>
            </a:extLst>
          </p:cNvPr>
          <p:cNvSpPr>
            <a:spLocks noGrp="1" noChangeArrowheads="1"/>
          </p:cNvSpPr>
          <p:nvPr>
            <p:ph idx="1"/>
          </p:nvPr>
        </p:nvSpPr>
        <p:spPr>
          <a:xfrm>
            <a:off x="533400" y="1981200"/>
            <a:ext cx="8001000" cy="4114800"/>
          </a:xfrm>
        </p:spPr>
        <p:txBody>
          <a:bodyPr/>
          <a:lstStyle/>
          <a:p>
            <a:pPr marL="609600" indent="-609600" eaLnBrk="1" hangingPunct="1">
              <a:buClr>
                <a:schemeClr val="tx1"/>
              </a:buClr>
              <a:buFontTx/>
              <a:buAutoNum type="arabicParenR"/>
            </a:pPr>
            <a:r>
              <a:rPr lang="en-US" altLang="en-US" sz="2800" b="1">
                <a:solidFill>
                  <a:srgbClr val="3D8963"/>
                </a:solidFill>
                <a:latin typeface="Courier New" panose="02070309020205020404" pitchFamily="49" charset="0"/>
              </a:rPr>
              <a:t>public</a:t>
            </a:r>
            <a:r>
              <a:rPr lang="en-US" altLang="en-US" sz="2800"/>
              <a:t> – object of derived class can be treated as object of base class (not vice-versa)</a:t>
            </a:r>
          </a:p>
          <a:p>
            <a:pPr marL="609600" indent="-609600" eaLnBrk="1" hangingPunct="1">
              <a:buClr>
                <a:schemeClr val="tx1"/>
              </a:buClr>
              <a:buFontTx/>
              <a:buAutoNum type="arabicParenR"/>
            </a:pPr>
            <a:r>
              <a:rPr lang="en-US" altLang="en-US" sz="2800" b="1">
                <a:solidFill>
                  <a:srgbClr val="3D8963"/>
                </a:solidFill>
                <a:latin typeface="Courier New" panose="02070309020205020404" pitchFamily="49" charset="0"/>
              </a:rPr>
              <a:t>protected</a:t>
            </a:r>
            <a:r>
              <a:rPr lang="en-US" altLang="en-US" sz="2800"/>
              <a:t> – more restrictive than </a:t>
            </a:r>
            <a:r>
              <a:rPr lang="en-US" altLang="en-US" sz="2800" b="1">
                <a:solidFill>
                  <a:srgbClr val="3D8963"/>
                </a:solidFill>
                <a:latin typeface="Courier New" panose="02070309020205020404" pitchFamily="49" charset="0"/>
              </a:rPr>
              <a:t>public</a:t>
            </a:r>
            <a:r>
              <a:rPr lang="en-US" altLang="en-US" sz="2800"/>
              <a:t>, but allows derived classes to know some of the details of parents</a:t>
            </a:r>
          </a:p>
          <a:p>
            <a:pPr marL="609600" indent="-609600" eaLnBrk="1" hangingPunct="1">
              <a:buClr>
                <a:schemeClr val="tx1"/>
              </a:buClr>
              <a:buFontTx/>
              <a:buAutoNum type="arabicParenR"/>
            </a:pPr>
            <a:r>
              <a:rPr lang="en-US" altLang="en-US" sz="2800" b="1">
                <a:solidFill>
                  <a:srgbClr val="3D8963"/>
                </a:solidFill>
                <a:latin typeface="Courier New" panose="02070309020205020404" pitchFamily="49" charset="0"/>
              </a:rPr>
              <a:t>private</a:t>
            </a:r>
            <a:r>
              <a:rPr lang="en-US" altLang="en-US" sz="2800">
                <a:solidFill>
                  <a:schemeClr val="accent2"/>
                </a:solidFill>
              </a:rPr>
              <a:t> </a:t>
            </a:r>
            <a:r>
              <a:rPr lang="en-US" altLang="en-US" sz="2800"/>
              <a:t>– prevents objects of derived class from being treated as objects of base class.</a:t>
            </a:r>
          </a:p>
        </p:txBody>
      </p:sp>
      <p:sp>
        <p:nvSpPr>
          <p:cNvPr id="151556" name="Slide Number Placeholder 3">
            <a:extLst>
              <a:ext uri="{FF2B5EF4-FFF2-40B4-BE49-F238E27FC236}">
                <a16:creationId xmlns:a16="http://schemas.microsoft.com/office/drawing/2014/main" id="{C5416C2D-04DD-E44C-86EF-34930CD9B09C}"/>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12</a:t>
            </a:fld>
            <a:endParaRPr lang="en-US" altLang="en-US" sz="1200"/>
          </a:p>
        </p:txBody>
      </p:sp>
    </p:spTree>
    <p:extLst>
      <p:ext uri="{BB962C8B-B14F-4D97-AF65-F5344CB8AC3E}">
        <p14:creationId xmlns:p14="http://schemas.microsoft.com/office/powerpoint/2010/main" val="405294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D2A0A8E0-D2E5-A446-B9B2-8BBF38B06C19}"/>
              </a:ext>
            </a:extLst>
          </p:cNvPr>
          <p:cNvSpPr>
            <a:spLocks noGrp="1" noChangeArrowheads="1"/>
          </p:cNvSpPr>
          <p:nvPr>
            <p:ph type="title"/>
          </p:nvPr>
        </p:nvSpPr>
        <p:spPr>
          <a:xfrm>
            <a:off x="685800" y="69057"/>
            <a:ext cx="7772400" cy="914400"/>
          </a:xfrm>
        </p:spPr>
        <p:txBody>
          <a:bodyPr/>
          <a:lstStyle/>
          <a:p>
            <a:pPr eaLnBrk="1" hangingPunct="1"/>
            <a:r>
              <a:rPr lang="en-US" altLang="en-US" dirty="0"/>
              <a:t>Effect of Base Access </a:t>
            </a:r>
          </a:p>
        </p:txBody>
      </p:sp>
      <p:sp>
        <p:nvSpPr>
          <p:cNvPr id="153603" name="Slide Number Placeholder 2">
            <a:extLst>
              <a:ext uri="{FF2B5EF4-FFF2-40B4-BE49-F238E27FC236}">
                <a16:creationId xmlns:a16="http://schemas.microsoft.com/office/drawing/2014/main" id="{CBD8338A-DFA6-AA47-AD25-23524911088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33308A0D-4D0F-8A47-8087-502653AB2618}" type="slidenum">
              <a:rPr lang="en-US" altLang="en-US" sz="1200"/>
              <a:pPr>
                <a:spcBef>
                  <a:spcPct val="0"/>
                </a:spcBef>
                <a:buFontTx/>
                <a:buNone/>
              </a:pPr>
              <a:t>13</a:t>
            </a:fld>
            <a:endParaRPr lang="en-US" altLang="en-US" sz="1200"/>
          </a:p>
        </p:txBody>
      </p:sp>
      <p:sp>
        <p:nvSpPr>
          <p:cNvPr id="153604" name="Text Box 3">
            <a:extLst>
              <a:ext uri="{FF2B5EF4-FFF2-40B4-BE49-F238E27FC236}">
                <a16:creationId xmlns:a16="http://schemas.microsoft.com/office/drawing/2014/main" id="{6A949363-D463-BD40-8006-D973A3AE8844}"/>
              </a:ext>
            </a:extLst>
          </p:cNvPr>
          <p:cNvSpPr txBox="1">
            <a:spLocks noChangeArrowheads="1"/>
          </p:cNvSpPr>
          <p:nvPr/>
        </p:nvSpPr>
        <p:spPr bwMode="auto">
          <a:xfrm>
            <a:off x="457200" y="1600200"/>
            <a:ext cx="1905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baseline="0">
                <a:latin typeface="Courier New" panose="02070309020205020404" pitchFamily="49" charset="0"/>
              </a:rPr>
              <a:t>private: x</a:t>
            </a:r>
          </a:p>
          <a:p>
            <a:pPr eaLnBrk="1" hangingPunct="1">
              <a:spcBef>
                <a:spcPct val="0"/>
              </a:spcBef>
              <a:buFontTx/>
              <a:buNone/>
            </a:pPr>
            <a:r>
              <a:rPr lang="en-US" altLang="en-US" sz="1800" b="1" baseline="0">
                <a:latin typeface="Courier New" panose="02070309020205020404" pitchFamily="49" charset="0"/>
              </a:rPr>
              <a:t>protected: y</a:t>
            </a:r>
          </a:p>
          <a:p>
            <a:pPr eaLnBrk="1" hangingPunct="1">
              <a:spcBef>
                <a:spcPct val="0"/>
              </a:spcBef>
              <a:buFontTx/>
              <a:buNone/>
            </a:pPr>
            <a:r>
              <a:rPr lang="en-US" altLang="en-US" sz="1800" b="1" baseline="0">
                <a:latin typeface="Courier New" panose="02070309020205020404" pitchFamily="49" charset="0"/>
              </a:rPr>
              <a:t>public: z</a:t>
            </a:r>
          </a:p>
        </p:txBody>
      </p:sp>
      <p:sp>
        <p:nvSpPr>
          <p:cNvPr id="153605" name="Text Box 4">
            <a:extLst>
              <a:ext uri="{FF2B5EF4-FFF2-40B4-BE49-F238E27FC236}">
                <a16:creationId xmlns:a16="http://schemas.microsoft.com/office/drawing/2014/main" id="{9BB2F406-348F-1F48-BA58-9A6BF6F3C976}"/>
              </a:ext>
            </a:extLst>
          </p:cNvPr>
          <p:cNvSpPr txBox="1">
            <a:spLocks noChangeArrowheads="1"/>
          </p:cNvSpPr>
          <p:nvPr/>
        </p:nvSpPr>
        <p:spPr bwMode="auto">
          <a:xfrm>
            <a:off x="457200" y="3276600"/>
            <a:ext cx="2057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baseline="0">
                <a:latin typeface="Courier New" panose="02070309020205020404" pitchFamily="49" charset="0"/>
              </a:rPr>
              <a:t>private: x</a:t>
            </a:r>
          </a:p>
          <a:p>
            <a:pPr eaLnBrk="1" hangingPunct="1">
              <a:spcBef>
                <a:spcPct val="0"/>
              </a:spcBef>
              <a:buFontTx/>
              <a:buNone/>
            </a:pPr>
            <a:r>
              <a:rPr lang="en-US" altLang="en-US" sz="1800" b="1" baseline="0">
                <a:latin typeface="Courier New" panose="02070309020205020404" pitchFamily="49" charset="0"/>
              </a:rPr>
              <a:t>protected: y</a:t>
            </a:r>
          </a:p>
          <a:p>
            <a:pPr eaLnBrk="1" hangingPunct="1">
              <a:spcBef>
                <a:spcPct val="0"/>
              </a:spcBef>
              <a:buFontTx/>
              <a:buNone/>
            </a:pPr>
            <a:r>
              <a:rPr lang="en-US" altLang="en-US" sz="1800" b="1" baseline="0">
                <a:latin typeface="Courier New" panose="02070309020205020404" pitchFamily="49" charset="0"/>
              </a:rPr>
              <a:t>public: z</a:t>
            </a:r>
          </a:p>
        </p:txBody>
      </p:sp>
      <p:sp>
        <p:nvSpPr>
          <p:cNvPr id="153606" name="Text Box 5">
            <a:extLst>
              <a:ext uri="{FF2B5EF4-FFF2-40B4-BE49-F238E27FC236}">
                <a16:creationId xmlns:a16="http://schemas.microsoft.com/office/drawing/2014/main" id="{4988F8D5-3F4D-A94A-8D68-23B357E34805}"/>
              </a:ext>
            </a:extLst>
          </p:cNvPr>
          <p:cNvSpPr txBox="1">
            <a:spLocks noChangeArrowheads="1"/>
          </p:cNvSpPr>
          <p:nvPr/>
        </p:nvSpPr>
        <p:spPr bwMode="auto">
          <a:xfrm>
            <a:off x="533400" y="4953000"/>
            <a:ext cx="1981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baseline="0">
                <a:latin typeface="Courier New" panose="02070309020205020404" pitchFamily="49" charset="0"/>
              </a:rPr>
              <a:t>private: x</a:t>
            </a:r>
          </a:p>
          <a:p>
            <a:pPr eaLnBrk="1" hangingPunct="1">
              <a:spcBef>
                <a:spcPct val="0"/>
              </a:spcBef>
              <a:buFontTx/>
              <a:buNone/>
            </a:pPr>
            <a:r>
              <a:rPr lang="en-US" altLang="en-US" sz="1800" b="1" baseline="0">
                <a:latin typeface="Courier New" panose="02070309020205020404" pitchFamily="49" charset="0"/>
              </a:rPr>
              <a:t>protected: y</a:t>
            </a:r>
          </a:p>
          <a:p>
            <a:pPr eaLnBrk="1" hangingPunct="1">
              <a:spcBef>
                <a:spcPct val="0"/>
              </a:spcBef>
              <a:buFontTx/>
              <a:buNone/>
            </a:pPr>
            <a:r>
              <a:rPr lang="en-US" altLang="en-US" sz="1800" b="1" baseline="0">
                <a:latin typeface="Courier New" panose="02070309020205020404" pitchFamily="49" charset="0"/>
              </a:rPr>
              <a:t>public: z</a:t>
            </a:r>
          </a:p>
        </p:txBody>
      </p:sp>
      <p:sp>
        <p:nvSpPr>
          <p:cNvPr id="153607" name="Text Box 6">
            <a:extLst>
              <a:ext uri="{FF2B5EF4-FFF2-40B4-BE49-F238E27FC236}">
                <a16:creationId xmlns:a16="http://schemas.microsoft.com/office/drawing/2014/main" id="{C2DC534F-A4D4-B646-956B-40E1CEE9A9CE}"/>
              </a:ext>
            </a:extLst>
          </p:cNvPr>
          <p:cNvSpPr txBox="1">
            <a:spLocks noChangeArrowheads="1"/>
          </p:cNvSpPr>
          <p:nvPr/>
        </p:nvSpPr>
        <p:spPr bwMode="auto">
          <a:xfrm>
            <a:off x="74613" y="1219200"/>
            <a:ext cx="2744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baseline="0"/>
              <a:t>Base class members</a:t>
            </a:r>
          </a:p>
        </p:txBody>
      </p:sp>
      <p:sp>
        <p:nvSpPr>
          <p:cNvPr id="153608" name="Rectangle 7">
            <a:extLst>
              <a:ext uri="{FF2B5EF4-FFF2-40B4-BE49-F238E27FC236}">
                <a16:creationId xmlns:a16="http://schemas.microsoft.com/office/drawing/2014/main" id="{AF254A7F-AE7D-9340-BBB6-8879B6EC133C}"/>
              </a:ext>
            </a:extLst>
          </p:cNvPr>
          <p:cNvSpPr>
            <a:spLocks noChangeArrowheads="1"/>
          </p:cNvSpPr>
          <p:nvPr/>
        </p:nvSpPr>
        <p:spPr bwMode="auto">
          <a:xfrm>
            <a:off x="457200" y="1676400"/>
            <a:ext cx="18288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153609" name="Rectangle 8">
            <a:extLst>
              <a:ext uri="{FF2B5EF4-FFF2-40B4-BE49-F238E27FC236}">
                <a16:creationId xmlns:a16="http://schemas.microsoft.com/office/drawing/2014/main" id="{34D19E77-FD55-2847-BC4E-D496E57CFB90}"/>
              </a:ext>
            </a:extLst>
          </p:cNvPr>
          <p:cNvSpPr>
            <a:spLocks noChangeArrowheads="1"/>
          </p:cNvSpPr>
          <p:nvPr/>
        </p:nvSpPr>
        <p:spPr bwMode="auto">
          <a:xfrm>
            <a:off x="457200" y="3352800"/>
            <a:ext cx="19050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153610" name="Rectangle 9">
            <a:extLst>
              <a:ext uri="{FF2B5EF4-FFF2-40B4-BE49-F238E27FC236}">
                <a16:creationId xmlns:a16="http://schemas.microsoft.com/office/drawing/2014/main" id="{EDCD1F9E-9910-C24E-8443-14CB1CC11660}"/>
              </a:ext>
            </a:extLst>
          </p:cNvPr>
          <p:cNvSpPr>
            <a:spLocks noChangeArrowheads="1"/>
          </p:cNvSpPr>
          <p:nvPr/>
        </p:nvSpPr>
        <p:spPr bwMode="auto">
          <a:xfrm>
            <a:off x="533400" y="5029200"/>
            <a:ext cx="18288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153611" name="Text Box 10">
            <a:extLst>
              <a:ext uri="{FF2B5EF4-FFF2-40B4-BE49-F238E27FC236}">
                <a16:creationId xmlns:a16="http://schemas.microsoft.com/office/drawing/2014/main" id="{3EDA88D6-FF9B-AC43-9E52-F72CB6E68E21}"/>
              </a:ext>
            </a:extLst>
          </p:cNvPr>
          <p:cNvSpPr txBox="1">
            <a:spLocks noChangeArrowheads="1"/>
          </p:cNvSpPr>
          <p:nvPr/>
        </p:nvSpPr>
        <p:spPr bwMode="auto">
          <a:xfrm>
            <a:off x="5715000" y="1652588"/>
            <a:ext cx="1919288"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baseline="0">
                <a:latin typeface="Courier New" panose="02070309020205020404" pitchFamily="49" charset="0"/>
              </a:rPr>
              <a:t>x</a:t>
            </a:r>
            <a:r>
              <a:rPr lang="en-US" altLang="en-US" sz="1800" baseline="0"/>
              <a:t>  </a:t>
            </a:r>
            <a:r>
              <a:rPr lang="en-US" altLang="en-US" sz="1800" b="1" baseline="0"/>
              <a:t>inaccessible</a:t>
            </a:r>
          </a:p>
          <a:p>
            <a:pPr eaLnBrk="1" hangingPunct="1">
              <a:spcBef>
                <a:spcPct val="0"/>
              </a:spcBef>
              <a:buFontTx/>
              <a:buNone/>
            </a:pPr>
            <a:r>
              <a:rPr lang="en-US" altLang="en-US" sz="1800" b="1" baseline="0">
                <a:latin typeface="Courier New" panose="02070309020205020404" pitchFamily="49" charset="0"/>
              </a:rPr>
              <a:t>private: y</a:t>
            </a:r>
          </a:p>
          <a:p>
            <a:pPr eaLnBrk="1" hangingPunct="1">
              <a:spcBef>
                <a:spcPct val="0"/>
              </a:spcBef>
              <a:buFontTx/>
              <a:buNone/>
            </a:pPr>
            <a:r>
              <a:rPr lang="en-US" altLang="en-US" sz="1800" b="1" baseline="0">
                <a:latin typeface="Courier New" panose="02070309020205020404" pitchFamily="49" charset="0"/>
              </a:rPr>
              <a:t>private: z</a:t>
            </a:r>
          </a:p>
        </p:txBody>
      </p:sp>
      <p:sp>
        <p:nvSpPr>
          <p:cNvPr id="153612" name="Text Box 11">
            <a:extLst>
              <a:ext uri="{FF2B5EF4-FFF2-40B4-BE49-F238E27FC236}">
                <a16:creationId xmlns:a16="http://schemas.microsoft.com/office/drawing/2014/main" id="{901D06FB-AA35-A942-8064-81D9D0C338AD}"/>
              </a:ext>
            </a:extLst>
          </p:cNvPr>
          <p:cNvSpPr txBox="1">
            <a:spLocks noChangeArrowheads="1"/>
          </p:cNvSpPr>
          <p:nvPr/>
        </p:nvSpPr>
        <p:spPr bwMode="auto">
          <a:xfrm>
            <a:off x="5776913" y="3276600"/>
            <a:ext cx="2147887"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baseline="0">
                <a:latin typeface="Courier New" panose="02070309020205020404" pitchFamily="49" charset="0"/>
              </a:rPr>
              <a:t>x</a:t>
            </a:r>
            <a:r>
              <a:rPr lang="en-US" altLang="en-US" sz="1800" baseline="0"/>
              <a:t> </a:t>
            </a:r>
            <a:r>
              <a:rPr lang="en-US" altLang="en-US" sz="1800" b="1" baseline="0"/>
              <a:t> inaccessible</a:t>
            </a:r>
          </a:p>
          <a:p>
            <a:pPr eaLnBrk="1" hangingPunct="1">
              <a:spcBef>
                <a:spcPct val="0"/>
              </a:spcBef>
              <a:buFontTx/>
              <a:buNone/>
            </a:pPr>
            <a:r>
              <a:rPr lang="en-US" altLang="en-US" sz="1800" b="1" baseline="0">
                <a:latin typeface="Courier New" panose="02070309020205020404" pitchFamily="49" charset="0"/>
              </a:rPr>
              <a:t>protected: y</a:t>
            </a:r>
          </a:p>
          <a:p>
            <a:pPr eaLnBrk="1" hangingPunct="1">
              <a:spcBef>
                <a:spcPct val="0"/>
              </a:spcBef>
              <a:buFontTx/>
              <a:buNone/>
            </a:pPr>
            <a:r>
              <a:rPr lang="en-US" altLang="en-US" sz="1800" b="1" baseline="0">
                <a:latin typeface="Courier New" panose="02070309020205020404" pitchFamily="49" charset="0"/>
              </a:rPr>
              <a:t>protected: z</a:t>
            </a:r>
            <a:endParaRPr lang="en-US" altLang="en-US" sz="2000" b="1" baseline="0"/>
          </a:p>
        </p:txBody>
      </p:sp>
      <p:sp>
        <p:nvSpPr>
          <p:cNvPr id="153613" name="Text Box 12">
            <a:extLst>
              <a:ext uri="{FF2B5EF4-FFF2-40B4-BE49-F238E27FC236}">
                <a16:creationId xmlns:a16="http://schemas.microsoft.com/office/drawing/2014/main" id="{5FFD5C63-07A5-884C-B39F-8FC6E8C046AC}"/>
              </a:ext>
            </a:extLst>
          </p:cNvPr>
          <p:cNvSpPr txBox="1">
            <a:spLocks noChangeArrowheads="1"/>
          </p:cNvSpPr>
          <p:nvPr/>
        </p:nvSpPr>
        <p:spPr bwMode="auto">
          <a:xfrm>
            <a:off x="5791200" y="4953000"/>
            <a:ext cx="1905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baseline="0">
                <a:latin typeface="Courier New" panose="02070309020205020404" pitchFamily="49" charset="0"/>
              </a:rPr>
              <a:t>x</a:t>
            </a:r>
            <a:r>
              <a:rPr lang="en-US" altLang="en-US" sz="1800" baseline="0"/>
              <a:t>  </a:t>
            </a:r>
            <a:r>
              <a:rPr lang="en-US" altLang="en-US" sz="1800" b="1" baseline="0"/>
              <a:t>inaccessible</a:t>
            </a:r>
          </a:p>
          <a:p>
            <a:pPr eaLnBrk="1" hangingPunct="1">
              <a:spcBef>
                <a:spcPct val="0"/>
              </a:spcBef>
              <a:buFontTx/>
              <a:buNone/>
            </a:pPr>
            <a:r>
              <a:rPr lang="en-US" altLang="en-US" sz="1800" b="1" baseline="0">
                <a:latin typeface="Courier New" panose="02070309020205020404" pitchFamily="49" charset="0"/>
              </a:rPr>
              <a:t>protected: y</a:t>
            </a:r>
          </a:p>
          <a:p>
            <a:pPr eaLnBrk="1" hangingPunct="1">
              <a:spcBef>
                <a:spcPct val="0"/>
              </a:spcBef>
              <a:buFontTx/>
              <a:buNone/>
            </a:pPr>
            <a:r>
              <a:rPr lang="en-US" altLang="en-US" sz="1800" b="1" baseline="0">
                <a:latin typeface="Courier New" panose="02070309020205020404" pitchFamily="49" charset="0"/>
              </a:rPr>
              <a:t>public: z</a:t>
            </a:r>
            <a:endParaRPr lang="en-US" altLang="en-US" sz="2000" b="1" baseline="0"/>
          </a:p>
        </p:txBody>
      </p:sp>
      <p:sp>
        <p:nvSpPr>
          <p:cNvPr id="153614" name="Rectangle 13">
            <a:extLst>
              <a:ext uri="{FF2B5EF4-FFF2-40B4-BE49-F238E27FC236}">
                <a16:creationId xmlns:a16="http://schemas.microsoft.com/office/drawing/2014/main" id="{759B97E4-1E5C-8549-A412-9816AB231636}"/>
              </a:ext>
            </a:extLst>
          </p:cNvPr>
          <p:cNvSpPr>
            <a:spLocks noChangeArrowheads="1"/>
          </p:cNvSpPr>
          <p:nvPr/>
        </p:nvSpPr>
        <p:spPr bwMode="auto">
          <a:xfrm>
            <a:off x="5715000" y="1676400"/>
            <a:ext cx="18288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153615" name="Rectangle 14">
            <a:extLst>
              <a:ext uri="{FF2B5EF4-FFF2-40B4-BE49-F238E27FC236}">
                <a16:creationId xmlns:a16="http://schemas.microsoft.com/office/drawing/2014/main" id="{8AD7B46C-7326-3B46-8DC0-1FFD998A0E6B}"/>
              </a:ext>
            </a:extLst>
          </p:cNvPr>
          <p:cNvSpPr>
            <a:spLocks noChangeArrowheads="1"/>
          </p:cNvSpPr>
          <p:nvPr/>
        </p:nvSpPr>
        <p:spPr bwMode="auto">
          <a:xfrm>
            <a:off x="5791200" y="3276600"/>
            <a:ext cx="18288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153616" name="Rectangle 15">
            <a:extLst>
              <a:ext uri="{FF2B5EF4-FFF2-40B4-BE49-F238E27FC236}">
                <a16:creationId xmlns:a16="http://schemas.microsoft.com/office/drawing/2014/main" id="{9FDD49E2-89CB-7D40-8994-AC34A276F6B5}"/>
              </a:ext>
            </a:extLst>
          </p:cNvPr>
          <p:cNvSpPr>
            <a:spLocks noChangeArrowheads="1"/>
          </p:cNvSpPr>
          <p:nvPr/>
        </p:nvSpPr>
        <p:spPr bwMode="auto">
          <a:xfrm>
            <a:off x="5791200" y="4953000"/>
            <a:ext cx="19050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153617" name="Text Box 16">
            <a:extLst>
              <a:ext uri="{FF2B5EF4-FFF2-40B4-BE49-F238E27FC236}">
                <a16:creationId xmlns:a16="http://schemas.microsoft.com/office/drawing/2014/main" id="{F46C6A3F-0AAA-264F-A9D6-FBBECA77887B}"/>
              </a:ext>
            </a:extLst>
          </p:cNvPr>
          <p:cNvSpPr txBox="1">
            <a:spLocks noChangeArrowheads="1"/>
          </p:cNvSpPr>
          <p:nvPr/>
        </p:nvSpPr>
        <p:spPr bwMode="auto">
          <a:xfrm>
            <a:off x="4876800" y="1143000"/>
            <a:ext cx="34290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altLang="en-US" sz="1800" b="1" baseline="0"/>
              <a:t>How base class members</a:t>
            </a:r>
          </a:p>
          <a:p>
            <a:pPr algn="ctr" eaLnBrk="1" hangingPunct="1">
              <a:lnSpc>
                <a:spcPct val="80000"/>
              </a:lnSpc>
              <a:spcBef>
                <a:spcPct val="0"/>
              </a:spcBef>
              <a:buFontTx/>
              <a:buNone/>
            </a:pPr>
            <a:r>
              <a:rPr lang="en-US" altLang="en-US" sz="1800" b="1" baseline="0"/>
              <a:t>appear in derived class</a:t>
            </a:r>
          </a:p>
        </p:txBody>
      </p:sp>
      <p:sp>
        <p:nvSpPr>
          <p:cNvPr id="153618" name="Line 17">
            <a:extLst>
              <a:ext uri="{FF2B5EF4-FFF2-40B4-BE49-F238E27FC236}">
                <a16:creationId xmlns:a16="http://schemas.microsoft.com/office/drawing/2014/main" id="{DE206024-6CCA-D745-8A47-01E5473BC5B5}"/>
              </a:ext>
            </a:extLst>
          </p:cNvPr>
          <p:cNvSpPr>
            <a:spLocks noChangeShapeType="1"/>
          </p:cNvSpPr>
          <p:nvPr/>
        </p:nvSpPr>
        <p:spPr bwMode="auto">
          <a:xfrm>
            <a:off x="2286000" y="2057400"/>
            <a:ext cx="3429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619" name="Line 18">
            <a:extLst>
              <a:ext uri="{FF2B5EF4-FFF2-40B4-BE49-F238E27FC236}">
                <a16:creationId xmlns:a16="http://schemas.microsoft.com/office/drawing/2014/main" id="{710EEECE-8CA6-3E44-8E91-30094FD19A35}"/>
              </a:ext>
            </a:extLst>
          </p:cNvPr>
          <p:cNvSpPr>
            <a:spLocks noChangeShapeType="1"/>
          </p:cNvSpPr>
          <p:nvPr/>
        </p:nvSpPr>
        <p:spPr bwMode="auto">
          <a:xfrm>
            <a:off x="2362200" y="3733800"/>
            <a:ext cx="3429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620" name="Line 19">
            <a:extLst>
              <a:ext uri="{FF2B5EF4-FFF2-40B4-BE49-F238E27FC236}">
                <a16:creationId xmlns:a16="http://schemas.microsoft.com/office/drawing/2014/main" id="{E9D5104E-C46A-5F47-81E0-D5C1BB2243C6}"/>
              </a:ext>
            </a:extLst>
          </p:cNvPr>
          <p:cNvSpPr>
            <a:spLocks noChangeShapeType="1"/>
          </p:cNvSpPr>
          <p:nvPr/>
        </p:nvSpPr>
        <p:spPr bwMode="auto">
          <a:xfrm>
            <a:off x="2362200" y="5410200"/>
            <a:ext cx="3429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621" name="Text Box 20">
            <a:extLst>
              <a:ext uri="{FF2B5EF4-FFF2-40B4-BE49-F238E27FC236}">
                <a16:creationId xmlns:a16="http://schemas.microsoft.com/office/drawing/2014/main" id="{7B3F3FCC-F4BD-094A-BD28-E4E1FE943D3F}"/>
              </a:ext>
            </a:extLst>
          </p:cNvPr>
          <p:cNvSpPr txBox="1">
            <a:spLocks noChangeArrowheads="1"/>
          </p:cNvSpPr>
          <p:nvPr/>
        </p:nvSpPr>
        <p:spPr bwMode="auto">
          <a:xfrm>
            <a:off x="3048000" y="1600200"/>
            <a:ext cx="1600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altLang="en-US" sz="1800" b="1" baseline="0">
                <a:latin typeface="Courier New" panose="02070309020205020404" pitchFamily="49" charset="0"/>
              </a:rPr>
              <a:t>private</a:t>
            </a:r>
          </a:p>
          <a:p>
            <a:pPr algn="ctr" eaLnBrk="1" hangingPunct="1">
              <a:lnSpc>
                <a:spcPct val="80000"/>
              </a:lnSpc>
              <a:spcBef>
                <a:spcPct val="0"/>
              </a:spcBef>
              <a:buFontTx/>
              <a:buNone/>
            </a:pPr>
            <a:r>
              <a:rPr lang="en-US" altLang="en-US" sz="1800" b="1" baseline="0"/>
              <a:t>base class</a:t>
            </a:r>
          </a:p>
        </p:txBody>
      </p:sp>
      <p:sp>
        <p:nvSpPr>
          <p:cNvPr id="153622" name="Text Box 21">
            <a:extLst>
              <a:ext uri="{FF2B5EF4-FFF2-40B4-BE49-F238E27FC236}">
                <a16:creationId xmlns:a16="http://schemas.microsoft.com/office/drawing/2014/main" id="{354B3BA1-9ADD-4245-B1AA-4F93173CCFCF}"/>
              </a:ext>
            </a:extLst>
          </p:cNvPr>
          <p:cNvSpPr txBox="1">
            <a:spLocks noChangeArrowheads="1"/>
          </p:cNvSpPr>
          <p:nvPr/>
        </p:nvSpPr>
        <p:spPr bwMode="auto">
          <a:xfrm>
            <a:off x="2971800" y="3200400"/>
            <a:ext cx="18288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altLang="en-US" sz="1800" b="1" baseline="0">
                <a:latin typeface="Courier New" panose="02070309020205020404" pitchFamily="49" charset="0"/>
              </a:rPr>
              <a:t>protected</a:t>
            </a:r>
          </a:p>
          <a:p>
            <a:pPr algn="ctr" eaLnBrk="1" hangingPunct="1">
              <a:lnSpc>
                <a:spcPct val="80000"/>
              </a:lnSpc>
              <a:spcBef>
                <a:spcPct val="0"/>
              </a:spcBef>
              <a:buFontTx/>
              <a:buNone/>
            </a:pPr>
            <a:r>
              <a:rPr lang="en-US" altLang="en-US" sz="1800" b="1" baseline="0"/>
              <a:t>base class</a:t>
            </a:r>
          </a:p>
        </p:txBody>
      </p:sp>
      <p:sp>
        <p:nvSpPr>
          <p:cNvPr id="153623" name="Text Box 22">
            <a:extLst>
              <a:ext uri="{FF2B5EF4-FFF2-40B4-BE49-F238E27FC236}">
                <a16:creationId xmlns:a16="http://schemas.microsoft.com/office/drawing/2014/main" id="{F371E196-C2E6-2B47-94AC-B5C9B5D45587}"/>
              </a:ext>
            </a:extLst>
          </p:cNvPr>
          <p:cNvSpPr txBox="1">
            <a:spLocks noChangeArrowheads="1"/>
          </p:cNvSpPr>
          <p:nvPr/>
        </p:nvSpPr>
        <p:spPr bwMode="auto">
          <a:xfrm>
            <a:off x="3124200" y="4876800"/>
            <a:ext cx="1600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altLang="en-US" sz="1800" b="1" baseline="0">
                <a:latin typeface="Courier New" panose="02070309020205020404" pitchFamily="49" charset="0"/>
              </a:rPr>
              <a:t>public</a:t>
            </a:r>
          </a:p>
          <a:p>
            <a:pPr algn="ctr" eaLnBrk="1" hangingPunct="1">
              <a:lnSpc>
                <a:spcPct val="80000"/>
              </a:lnSpc>
              <a:spcBef>
                <a:spcPct val="0"/>
              </a:spcBef>
              <a:buFontTx/>
              <a:buNone/>
            </a:pPr>
            <a:r>
              <a:rPr lang="en-US" altLang="en-US" sz="1800" b="1" baseline="0"/>
              <a:t>base class</a:t>
            </a:r>
          </a:p>
        </p:txBody>
      </p:sp>
    </p:spTree>
    <p:extLst>
      <p:ext uri="{BB962C8B-B14F-4D97-AF65-F5344CB8AC3E}">
        <p14:creationId xmlns:p14="http://schemas.microsoft.com/office/powerpoint/2010/main" val="3359383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EFDBEE55-C07B-574B-9A28-0E7249E5096C}"/>
              </a:ext>
            </a:extLst>
          </p:cNvPr>
          <p:cNvSpPr>
            <a:spLocks noGrp="1" noChangeArrowheads="1"/>
          </p:cNvSpPr>
          <p:nvPr>
            <p:ph type="title"/>
          </p:nvPr>
        </p:nvSpPr>
        <p:spPr>
          <a:xfrm>
            <a:off x="304800" y="609600"/>
            <a:ext cx="8534400" cy="1143000"/>
          </a:xfrm>
        </p:spPr>
        <p:txBody>
          <a:bodyPr/>
          <a:lstStyle/>
          <a:p>
            <a:pPr eaLnBrk="1" hangingPunct="1"/>
            <a:r>
              <a:rPr lang="en-US" altLang="en-US"/>
              <a:t>11.14  Constructors, Destructors and Inheritance</a:t>
            </a:r>
          </a:p>
        </p:txBody>
      </p:sp>
      <p:sp>
        <p:nvSpPr>
          <p:cNvPr id="155651" name="Rectangle 3">
            <a:extLst>
              <a:ext uri="{FF2B5EF4-FFF2-40B4-BE49-F238E27FC236}">
                <a16:creationId xmlns:a16="http://schemas.microsoft.com/office/drawing/2014/main" id="{1102FD28-92BD-EE49-BE42-ADE05057ED3A}"/>
              </a:ext>
            </a:extLst>
          </p:cNvPr>
          <p:cNvSpPr>
            <a:spLocks noGrp="1" noChangeArrowheads="1"/>
          </p:cNvSpPr>
          <p:nvPr>
            <p:ph idx="1"/>
          </p:nvPr>
        </p:nvSpPr>
        <p:spPr>
          <a:xfrm>
            <a:off x="304800" y="1938338"/>
            <a:ext cx="8294688" cy="3979862"/>
          </a:xfrm>
        </p:spPr>
        <p:txBody>
          <a:bodyPr/>
          <a:lstStyle/>
          <a:p>
            <a:pPr eaLnBrk="1" hangingPunct="1"/>
            <a:r>
              <a:rPr lang="en-US" altLang="en-US" dirty="0"/>
              <a:t>By inheriting every member of the base class, a derived class object contains a base class object</a:t>
            </a:r>
          </a:p>
          <a:p>
            <a:pPr marL="0" indent="0" eaLnBrk="1" hangingPunct="1">
              <a:buNone/>
            </a:pPr>
            <a:endParaRPr lang="en-US" altLang="en-US" dirty="0"/>
          </a:p>
          <a:p>
            <a:pPr eaLnBrk="1" hangingPunct="1">
              <a:lnSpc>
                <a:spcPct val="85000"/>
              </a:lnSpc>
              <a:spcBef>
                <a:spcPct val="40000"/>
              </a:spcBef>
            </a:pPr>
            <a:r>
              <a:rPr lang="en-US" altLang="en-US" dirty="0"/>
              <a:t>The derived class constructor can specify which base class constructor should be used to initialize the base class object</a:t>
            </a:r>
          </a:p>
        </p:txBody>
      </p:sp>
      <p:sp>
        <p:nvSpPr>
          <p:cNvPr id="155652" name="Slide Number Placeholder 3">
            <a:extLst>
              <a:ext uri="{FF2B5EF4-FFF2-40B4-BE49-F238E27FC236}">
                <a16:creationId xmlns:a16="http://schemas.microsoft.com/office/drawing/2014/main" id="{317E4B2C-92A5-4044-9D2A-6ECD89DE6309}"/>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14</a:t>
            </a:fld>
            <a:endParaRPr lang="en-US" altLang="en-US" sz="1200"/>
          </a:p>
        </p:txBody>
      </p:sp>
    </p:spTree>
    <p:extLst>
      <p:ext uri="{BB962C8B-B14F-4D97-AF65-F5344CB8AC3E}">
        <p14:creationId xmlns:p14="http://schemas.microsoft.com/office/powerpoint/2010/main" val="2398725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446D7E9B-0B6B-2E49-A99A-F10C33E2FA64}"/>
              </a:ext>
            </a:extLst>
          </p:cNvPr>
          <p:cNvSpPr>
            <a:spLocks noGrp="1" noChangeArrowheads="1"/>
          </p:cNvSpPr>
          <p:nvPr>
            <p:ph type="title"/>
          </p:nvPr>
        </p:nvSpPr>
        <p:spPr/>
        <p:txBody>
          <a:bodyPr/>
          <a:lstStyle/>
          <a:p>
            <a:pPr eaLnBrk="1" hangingPunct="1"/>
            <a:r>
              <a:rPr lang="en-US" altLang="en-US"/>
              <a:t> Order of Execution</a:t>
            </a:r>
          </a:p>
        </p:txBody>
      </p:sp>
      <p:sp>
        <p:nvSpPr>
          <p:cNvPr id="157699" name="Rectangle 3">
            <a:extLst>
              <a:ext uri="{FF2B5EF4-FFF2-40B4-BE49-F238E27FC236}">
                <a16:creationId xmlns:a16="http://schemas.microsoft.com/office/drawing/2014/main" id="{F58B8611-D26D-6C4E-BDE9-27AA758902A0}"/>
              </a:ext>
            </a:extLst>
          </p:cNvPr>
          <p:cNvSpPr>
            <a:spLocks noGrp="1" noChangeArrowheads="1"/>
          </p:cNvSpPr>
          <p:nvPr>
            <p:ph idx="1"/>
          </p:nvPr>
        </p:nvSpPr>
        <p:spPr>
          <a:xfrm>
            <a:off x="304800" y="1600200"/>
            <a:ext cx="8294688" cy="3894138"/>
          </a:xfrm>
        </p:spPr>
        <p:txBody>
          <a:bodyPr/>
          <a:lstStyle/>
          <a:p>
            <a:pPr eaLnBrk="1" hangingPunct="1">
              <a:lnSpc>
                <a:spcPct val="85000"/>
              </a:lnSpc>
              <a:spcBef>
                <a:spcPct val="40000"/>
              </a:spcBef>
            </a:pPr>
            <a:r>
              <a:rPr lang="en-US" altLang="en-US" dirty="0"/>
              <a:t>When an object of a derived class is created, the base class’s constructor is executed first, followed by the derived class’s constructor</a:t>
            </a:r>
          </a:p>
          <a:p>
            <a:pPr marL="0" indent="0" eaLnBrk="1" hangingPunct="1">
              <a:lnSpc>
                <a:spcPct val="85000"/>
              </a:lnSpc>
              <a:spcBef>
                <a:spcPct val="40000"/>
              </a:spcBef>
              <a:buNone/>
            </a:pPr>
            <a:endParaRPr lang="en-US" altLang="en-US" dirty="0"/>
          </a:p>
          <a:p>
            <a:pPr eaLnBrk="1" hangingPunct="1">
              <a:lnSpc>
                <a:spcPct val="85000"/>
              </a:lnSpc>
              <a:spcBef>
                <a:spcPct val="40000"/>
              </a:spcBef>
            </a:pPr>
            <a:r>
              <a:rPr lang="en-US" altLang="en-US" dirty="0"/>
              <a:t>When an object of a derived class is destroyed, its destructor is called first, then that of the base class </a:t>
            </a:r>
          </a:p>
        </p:txBody>
      </p:sp>
      <p:sp>
        <p:nvSpPr>
          <p:cNvPr id="157700" name="Slide Number Placeholder 3">
            <a:extLst>
              <a:ext uri="{FF2B5EF4-FFF2-40B4-BE49-F238E27FC236}">
                <a16:creationId xmlns:a16="http://schemas.microsoft.com/office/drawing/2014/main" id="{BF89CE78-1B0A-1543-8C10-53A17BCFA8C2}"/>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15</a:t>
            </a:fld>
            <a:endParaRPr lang="en-US" altLang="en-US" sz="1200"/>
          </a:p>
        </p:txBody>
      </p:sp>
    </p:spTree>
    <p:extLst>
      <p:ext uri="{BB962C8B-B14F-4D97-AF65-F5344CB8AC3E}">
        <p14:creationId xmlns:p14="http://schemas.microsoft.com/office/powerpoint/2010/main" val="2349004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BC155D23-93A7-5949-8EAC-3E068A2A9F92}"/>
              </a:ext>
            </a:extLst>
          </p:cNvPr>
          <p:cNvSpPr>
            <a:spLocks noGrp="1" noChangeArrowheads="1"/>
          </p:cNvSpPr>
          <p:nvPr>
            <p:ph type="title"/>
          </p:nvPr>
        </p:nvSpPr>
        <p:spPr>
          <a:xfrm>
            <a:off x="304800" y="303213"/>
            <a:ext cx="8610600" cy="793750"/>
          </a:xfrm>
        </p:spPr>
        <p:txBody>
          <a:bodyPr/>
          <a:lstStyle/>
          <a:p>
            <a:pPr eaLnBrk="1" hangingPunct="1"/>
            <a:r>
              <a:rPr lang="en-US" altLang="en-US"/>
              <a:t>Order of Execution</a:t>
            </a:r>
          </a:p>
        </p:txBody>
      </p:sp>
      <p:sp>
        <p:nvSpPr>
          <p:cNvPr id="159747" name="Rectangle 3">
            <a:extLst>
              <a:ext uri="{FF2B5EF4-FFF2-40B4-BE49-F238E27FC236}">
                <a16:creationId xmlns:a16="http://schemas.microsoft.com/office/drawing/2014/main" id="{8B12FD78-61C6-8C4B-BEBA-9DED3716B073}"/>
              </a:ext>
            </a:extLst>
          </p:cNvPr>
          <p:cNvSpPr>
            <a:spLocks noGrp="1" noChangeArrowheads="1"/>
          </p:cNvSpPr>
          <p:nvPr>
            <p:ph idx="1"/>
          </p:nvPr>
        </p:nvSpPr>
        <p:spPr>
          <a:xfrm>
            <a:off x="457200" y="1676400"/>
            <a:ext cx="8001000" cy="4114800"/>
          </a:xfrm>
        </p:spPr>
        <p:txBody>
          <a:bodyPr/>
          <a:lstStyle/>
          <a:p>
            <a:pPr eaLnBrk="1" hangingPunct="1">
              <a:lnSpc>
                <a:spcPct val="75000"/>
              </a:lnSpc>
              <a:buFontTx/>
              <a:buNone/>
            </a:pPr>
            <a:r>
              <a:rPr lang="en-US" altLang="en-US" sz="2600" b="1" dirty="0">
                <a:solidFill>
                  <a:srgbClr val="3D8963"/>
                </a:solidFill>
                <a:latin typeface="Courier New" panose="02070309020205020404" pitchFamily="49" charset="0"/>
              </a:rPr>
              <a:t>// Student – base class </a:t>
            </a:r>
          </a:p>
          <a:p>
            <a:pPr eaLnBrk="1" hangingPunct="1">
              <a:lnSpc>
                <a:spcPct val="75000"/>
              </a:lnSpc>
              <a:buFontTx/>
              <a:buNone/>
            </a:pPr>
            <a:r>
              <a:rPr lang="en-US" altLang="en-US" sz="2600" b="1" dirty="0">
                <a:solidFill>
                  <a:srgbClr val="3D8963"/>
                </a:solidFill>
                <a:latin typeface="Courier New" panose="02070309020205020404" pitchFamily="49" charset="0"/>
              </a:rPr>
              <a:t>// </a:t>
            </a:r>
            <a:r>
              <a:rPr lang="en-US" altLang="en-US" sz="2600" b="1" dirty="0" err="1">
                <a:solidFill>
                  <a:srgbClr val="3D8963"/>
                </a:solidFill>
                <a:latin typeface="Courier New" panose="02070309020205020404" pitchFamily="49" charset="0"/>
              </a:rPr>
              <a:t>UnderGrad</a:t>
            </a:r>
            <a:r>
              <a:rPr lang="en-US" altLang="en-US" sz="2600" b="1" dirty="0">
                <a:solidFill>
                  <a:srgbClr val="3D8963"/>
                </a:solidFill>
                <a:latin typeface="Courier New" panose="02070309020205020404" pitchFamily="49" charset="0"/>
              </a:rPr>
              <a:t> – derived class</a:t>
            </a:r>
          </a:p>
          <a:p>
            <a:pPr eaLnBrk="1" hangingPunct="1">
              <a:lnSpc>
                <a:spcPct val="75000"/>
              </a:lnSpc>
              <a:buFontTx/>
              <a:buNone/>
            </a:pPr>
            <a:r>
              <a:rPr lang="en-US" altLang="en-US" sz="2600" b="1" dirty="0">
                <a:solidFill>
                  <a:srgbClr val="3D8963"/>
                </a:solidFill>
                <a:latin typeface="Courier New" panose="02070309020205020404" pitchFamily="49" charset="0"/>
              </a:rPr>
              <a:t>// Both have constructors, destructors </a:t>
            </a:r>
          </a:p>
          <a:p>
            <a:pPr eaLnBrk="1" hangingPunct="1">
              <a:lnSpc>
                <a:spcPct val="75000"/>
              </a:lnSpc>
              <a:buFontTx/>
              <a:buNone/>
            </a:pPr>
            <a:r>
              <a:rPr lang="en-US" altLang="en-US" sz="2800" b="1" dirty="0" err="1">
                <a:solidFill>
                  <a:srgbClr val="3D8963"/>
                </a:solidFill>
                <a:latin typeface="Courier New" panose="02070309020205020404" pitchFamily="49" charset="0"/>
              </a:rPr>
              <a:t>int</a:t>
            </a:r>
            <a:r>
              <a:rPr lang="en-US" altLang="en-US" sz="2800" b="1" dirty="0">
                <a:solidFill>
                  <a:srgbClr val="3D8963"/>
                </a:solidFill>
                <a:latin typeface="Courier New" panose="02070309020205020404" pitchFamily="49" charset="0"/>
              </a:rPr>
              <a:t> main() {</a:t>
            </a:r>
          </a:p>
          <a:p>
            <a:pPr eaLnBrk="1" hangingPunct="1">
              <a:lnSpc>
                <a:spcPct val="75000"/>
              </a:lnSpc>
              <a:buFontTx/>
              <a:buNone/>
            </a:pPr>
            <a:r>
              <a:rPr lang="en-US" altLang="en-US" sz="2800" b="1" dirty="0">
                <a:solidFill>
                  <a:srgbClr val="3D8963"/>
                </a:solidFill>
                <a:latin typeface="Courier New" panose="02070309020205020404" pitchFamily="49" charset="0"/>
              </a:rPr>
              <a:t>	</a:t>
            </a:r>
          </a:p>
          <a:p>
            <a:pPr eaLnBrk="1" hangingPunct="1">
              <a:lnSpc>
                <a:spcPct val="75000"/>
              </a:lnSpc>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UnderGrad</a:t>
            </a:r>
            <a:r>
              <a:rPr lang="en-US" altLang="en-US" sz="2800" b="1" dirty="0">
                <a:solidFill>
                  <a:srgbClr val="3D8963"/>
                </a:solidFill>
                <a:latin typeface="Courier New" panose="02070309020205020404" pitchFamily="49" charset="0"/>
              </a:rPr>
              <a:t> u1;</a:t>
            </a:r>
          </a:p>
          <a:p>
            <a:pPr eaLnBrk="1" hangingPunct="1">
              <a:lnSpc>
                <a:spcPct val="75000"/>
              </a:lnSpc>
              <a:buFontTx/>
              <a:buNone/>
            </a:pPr>
            <a:r>
              <a:rPr lang="en-US" altLang="en-US" sz="2800" b="1" dirty="0">
                <a:solidFill>
                  <a:srgbClr val="3D8963"/>
                </a:solidFill>
                <a:latin typeface="Courier New" panose="02070309020205020404" pitchFamily="49" charset="0"/>
              </a:rPr>
              <a:t>   ...</a:t>
            </a:r>
          </a:p>
          <a:p>
            <a:pPr eaLnBrk="1" hangingPunct="1">
              <a:lnSpc>
                <a:spcPct val="75000"/>
              </a:lnSpc>
              <a:buFontTx/>
              <a:buNone/>
            </a:pPr>
            <a:r>
              <a:rPr lang="en-US" altLang="en-US" sz="2800" b="1" dirty="0">
                <a:solidFill>
                  <a:srgbClr val="3D8963"/>
                </a:solidFill>
                <a:latin typeface="Courier New" panose="02070309020205020404" pitchFamily="49" charset="0"/>
              </a:rPr>
              <a:t>   return 0;</a:t>
            </a:r>
          </a:p>
          <a:p>
            <a:pPr eaLnBrk="1" hangingPunct="1">
              <a:lnSpc>
                <a:spcPct val="75000"/>
              </a:lnSpc>
              <a:buFontTx/>
              <a:buNone/>
            </a:pPr>
            <a:endParaRPr lang="en-US" altLang="en-US" sz="2800" b="1" dirty="0">
              <a:solidFill>
                <a:srgbClr val="3D8963"/>
              </a:solidFill>
              <a:latin typeface="Courier New" panose="02070309020205020404" pitchFamily="49" charset="0"/>
            </a:endParaRPr>
          </a:p>
          <a:p>
            <a:pPr eaLnBrk="1" hangingPunct="1">
              <a:lnSpc>
                <a:spcPct val="75000"/>
              </a:lnSpc>
              <a:buFontTx/>
              <a:buNone/>
            </a:pPr>
            <a:r>
              <a:rPr lang="en-US" altLang="en-US" sz="2800" b="1" dirty="0">
                <a:solidFill>
                  <a:srgbClr val="3D8963"/>
                </a:solidFill>
                <a:latin typeface="Courier New" panose="02070309020205020404" pitchFamily="49" charset="0"/>
              </a:rPr>
              <a:t>}// end main</a:t>
            </a:r>
          </a:p>
        </p:txBody>
      </p:sp>
      <p:sp>
        <p:nvSpPr>
          <p:cNvPr id="159748" name="Slide Number Placeholder 3">
            <a:extLst>
              <a:ext uri="{FF2B5EF4-FFF2-40B4-BE49-F238E27FC236}">
                <a16:creationId xmlns:a16="http://schemas.microsoft.com/office/drawing/2014/main" id="{3B4DA07C-B53C-5543-8FF1-6F6D533F4D1B}"/>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16</a:t>
            </a:fld>
            <a:endParaRPr lang="en-US" altLang="en-US" sz="1200"/>
          </a:p>
        </p:txBody>
      </p:sp>
      <p:sp>
        <p:nvSpPr>
          <p:cNvPr id="159749" name="Line 5">
            <a:extLst>
              <a:ext uri="{FF2B5EF4-FFF2-40B4-BE49-F238E27FC236}">
                <a16:creationId xmlns:a16="http://schemas.microsoft.com/office/drawing/2014/main" id="{35A1CDB3-AA31-9B41-956F-E27DF6C4F18F}"/>
              </a:ext>
            </a:extLst>
          </p:cNvPr>
          <p:cNvSpPr>
            <a:spLocks noChangeShapeType="1"/>
          </p:cNvSpPr>
          <p:nvPr/>
        </p:nvSpPr>
        <p:spPr bwMode="auto">
          <a:xfrm flipH="1">
            <a:off x="3962400" y="3810000"/>
            <a:ext cx="381000"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9750" name="Line 7">
            <a:extLst>
              <a:ext uri="{FF2B5EF4-FFF2-40B4-BE49-F238E27FC236}">
                <a16:creationId xmlns:a16="http://schemas.microsoft.com/office/drawing/2014/main" id="{AB9BF0BB-868E-1B44-B4A6-10A7FF949531}"/>
              </a:ext>
            </a:extLst>
          </p:cNvPr>
          <p:cNvSpPr>
            <a:spLocks noChangeShapeType="1"/>
          </p:cNvSpPr>
          <p:nvPr/>
        </p:nvSpPr>
        <p:spPr bwMode="auto">
          <a:xfrm flipH="1" flipV="1">
            <a:off x="3048000" y="4648200"/>
            <a:ext cx="3200400" cy="5334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59751" name="Group 15">
            <a:extLst>
              <a:ext uri="{FF2B5EF4-FFF2-40B4-BE49-F238E27FC236}">
                <a16:creationId xmlns:a16="http://schemas.microsoft.com/office/drawing/2014/main" id="{14A1111E-DA58-CD4B-984B-71A0C88E35A5}"/>
              </a:ext>
            </a:extLst>
          </p:cNvPr>
          <p:cNvGrpSpPr>
            <a:grpSpLocks/>
          </p:cNvGrpSpPr>
          <p:nvPr/>
        </p:nvGrpSpPr>
        <p:grpSpPr bwMode="auto">
          <a:xfrm>
            <a:off x="4343400" y="2971800"/>
            <a:ext cx="2667000" cy="1773238"/>
            <a:chOff x="3024" y="1776"/>
            <a:chExt cx="2400" cy="1117"/>
          </a:xfrm>
        </p:grpSpPr>
        <p:sp>
          <p:nvSpPr>
            <p:cNvPr id="159754" name="Text Box 4">
              <a:extLst>
                <a:ext uri="{FF2B5EF4-FFF2-40B4-BE49-F238E27FC236}">
                  <a16:creationId xmlns:a16="http://schemas.microsoft.com/office/drawing/2014/main" id="{E47BBE50-2F12-AC48-B744-F65845F3F66E}"/>
                </a:ext>
              </a:extLst>
            </p:cNvPr>
            <p:cNvSpPr txBox="1">
              <a:spLocks noChangeArrowheads="1"/>
            </p:cNvSpPr>
            <p:nvPr/>
          </p:nvSpPr>
          <p:spPr bwMode="auto">
            <a:xfrm>
              <a:off x="3168" y="1968"/>
              <a:ext cx="2256" cy="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altLang="en-US" sz="2000" baseline="0">
                  <a:solidFill>
                    <a:schemeClr val="accent2"/>
                  </a:solidFill>
                </a:rPr>
                <a:t>Execute </a:t>
              </a:r>
              <a:r>
                <a:rPr lang="en-US" altLang="en-US" sz="2000" b="1" baseline="0">
                  <a:solidFill>
                    <a:schemeClr val="accent2"/>
                  </a:solidFill>
                  <a:latin typeface="Courier New" panose="02070309020205020404" pitchFamily="49" charset="0"/>
                </a:rPr>
                <a:t>Student</a:t>
              </a:r>
              <a:r>
                <a:rPr lang="en-US" altLang="en-US" sz="2000" baseline="0">
                  <a:solidFill>
                    <a:schemeClr val="accent2"/>
                  </a:solidFill>
                </a:rPr>
                <a:t> constructor, then execute </a:t>
              </a:r>
              <a:r>
                <a:rPr lang="en-US" altLang="en-US" sz="2000" b="1" baseline="0">
                  <a:solidFill>
                    <a:schemeClr val="accent2"/>
                  </a:solidFill>
                  <a:latin typeface="Courier New" panose="02070309020205020404" pitchFamily="49" charset="0"/>
                </a:rPr>
                <a:t>UnderGrad</a:t>
              </a:r>
              <a:r>
                <a:rPr lang="en-US" altLang="en-US" sz="2000" baseline="0">
                  <a:solidFill>
                    <a:schemeClr val="accent2"/>
                  </a:solidFill>
                </a:rPr>
                <a:t> constructor</a:t>
              </a:r>
            </a:p>
          </p:txBody>
        </p:sp>
        <p:sp>
          <p:nvSpPr>
            <p:cNvPr id="159755" name="Oval 8">
              <a:extLst>
                <a:ext uri="{FF2B5EF4-FFF2-40B4-BE49-F238E27FC236}">
                  <a16:creationId xmlns:a16="http://schemas.microsoft.com/office/drawing/2014/main" id="{0C97F943-CB03-8D46-B15F-03103BE6F938}"/>
                </a:ext>
              </a:extLst>
            </p:cNvPr>
            <p:cNvSpPr>
              <a:spLocks noChangeArrowheads="1"/>
            </p:cNvSpPr>
            <p:nvPr/>
          </p:nvSpPr>
          <p:spPr bwMode="auto">
            <a:xfrm>
              <a:off x="3024" y="1776"/>
              <a:ext cx="2397" cy="1117"/>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grpSp>
      <p:sp>
        <p:nvSpPr>
          <p:cNvPr id="159752" name="Text Box 6">
            <a:extLst>
              <a:ext uri="{FF2B5EF4-FFF2-40B4-BE49-F238E27FC236}">
                <a16:creationId xmlns:a16="http://schemas.microsoft.com/office/drawing/2014/main" id="{7FAE2D15-3FD7-6641-9F67-5678F09CF620}"/>
              </a:ext>
            </a:extLst>
          </p:cNvPr>
          <p:cNvSpPr txBox="1">
            <a:spLocks noChangeArrowheads="1"/>
          </p:cNvSpPr>
          <p:nvPr/>
        </p:nvSpPr>
        <p:spPr bwMode="auto">
          <a:xfrm>
            <a:off x="6172200" y="4724400"/>
            <a:ext cx="276225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altLang="en-US" sz="2000" baseline="0">
                <a:solidFill>
                  <a:schemeClr val="accent2"/>
                </a:solidFill>
              </a:rPr>
              <a:t>Execute </a:t>
            </a:r>
            <a:r>
              <a:rPr lang="en-US" altLang="en-US" sz="2000" b="1" baseline="0">
                <a:solidFill>
                  <a:schemeClr val="accent2"/>
                </a:solidFill>
                <a:latin typeface="Courier New" panose="02070309020205020404" pitchFamily="49" charset="0"/>
              </a:rPr>
              <a:t>UnderGrad</a:t>
            </a:r>
            <a:r>
              <a:rPr lang="en-US" altLang="en-US" sz="2000" baseline="0">
                <a:solidFill>
                  <a:schemeClr val="accent2"/>
                </a:solidFill>
              </a:rPr>
              <a:t> destructor, then execute </a:t>
            </a:r>
            <a:r>
              <a:rPr lang="en-US" altLang="en-US" sz="2000" b="1" baseline="0">
                <a:solidFill>
                  <a:schemeClr val="accent2"/>
                </a:solidFill>
                <a:latin typeface="Courier New" panose="02070309020205020404" pitchFamily="49" charset="0"/>
              </a:rPr>
              <a:t>Student</a:t>
            </a:r>
            <a:r>
              <a:rPr lang="en-US" altLang="en-US" sz="2000" baseline="0">
                <a:solidFill>
                  <a:schemeClr val="accent2"/>
                </a:solidFill>
              </a:rPr>
              <a:t> destructor</a:t>
            </a:r>
          </a:p>
        </p:txBody>
      </p:sp>
      <p:sp>
        <p:nvSpPr>
          <p:cNvPr id="159753" name="Oval 9">
            <a:extLst>
              <a:ext uri="{FF2B5EF4-FFF2-40B4-BE49-F238E27FC236}">
                <a16:creationId xmlns:a16="http://schemas.microsoft.com/office/drawing/2014/main" id="{B6CA4DF3-520B-9748-853D-9EE4FD0B1ABC}"/>
              </a:ext>
            </a:extLst>
          </p:cNvPr>
          <p:cNvSpPr>
            <a:spLocks noChangeArrowheads="1"/>
          </p:cNvSpPr>
          <p:nvPr/>
        </p:nvSpPr>
        <p:spPr bwMode="auto">
          <a:xfrm>
            <a:off x="6248400" y="4267200"/>
            <a:ext cx="2724150" cy="163830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1442564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9AF37D1C-2799-134D-84AA-1FCB11D9EAA6}"/>
              </a:ext>
            </a:extLst>
          </p:cNvPr>
          <p:cNvSpPr>
            <a:spLocks noGrp="1" noChangeArrowheads="1"/>
          </p:cNvSpPr>
          <p:nvPr>
            <p:ph type="title"/>
          </p:nvPr>
        </p:nvSpPr>
        <p:spPr/>
        <p:txBody>
          <a:bodyPr>
            <a:normAutofit fontScale="90000"/>
          </a:bodyPr>
          <a:lstStyle/>
          <a:p>
            <a:pPr eaLnBrk="1" hangingPunct="1"/>
            <a:r>
              <a:rPr lang="en-US" altLang="en-US"/>
              <a:t>Passing Arguments to Base Class Constructor</a:t>
            </a:r>
          </a:p>
        </p:txBody>
      </p:sp>
      <p:sp>
        <p:nvSpPr>
          <p:cNvPr id="161795" name="Rectangle 3">
            <a:extLst>
              <a:ext uri="{FF2B5EF4-FFF2-40B4-BE49-F238E27FC236}">
                <a16:creationId xmlns:a16="http://schemas.microsoft.com/office/drawing/2014/main" id="{E9D6943F-72C5-9848-99D1-0EC1F51A7D56}"/>
              </a:ext>
            </a:extLst>
          </p:cNvPr>
          <p:cNvSpPr>
            <a:spLocks noGrp="1" noChangeArrowheads="1"/>
          </p:cNvSpPr>
          <p:nvPr>
            <p:ph idx="1"/>
          </p:nvPr>
        </p:nvSpPr>
        <p:spPr>
          <a:xfrm>
            <a:off x="381000" y="1371600"/>
            <a:ext cx="8382000" cy="4648200"/>
          </a:xfrm>
        </p:spPr>
        <p:txBody>
          <a:bodyPr/>
          <a:lstStyle/>
          <a:p>
            <a:pPr eaLnBrk="1" hangingPunct="1">
              <a:lnSpc>
                <a:spcPct val="85000"/>
              </a:lnSpc>
              <a:spcBef>
                <a:spcPct val="30000"/>
              </a:spcBef>
            </a:pPr>
            <a:r>
              <a:rPr lang="en-US" altLang="en-US" dirty="0"/>
              <a:t>This allows selection between multiple base class constructors</a:t>
            </a:r>
          </a:p>
          <a:p>
            <a:pPr marL="0" indent="0" eaLnBrk="1" hangingPunct="1">
              <a:lnSpc>
                <a:spcPct val="85000"/>
              </a:lnSpc>
              <a:spcBef>
                <a:spcPct val="30000"/>
              </a:spcBef>
              <a:buNone/>
            </a:pPr>
            <a:endParaRPr lang="en-US" altLang="en-US" dirty="0"/>
          </a:p>
          <a:p>
            <a:pPr eaLnBrk="1" hangingPunct="1">
              <a:lnSpc>
                <a:spcPct val="85000"/>
              </a:lnSpc>
              <a:spcBef>
                <a:spcPct val="30000"/>
              </a:spcBef>
            </a:pPr>
            <a:r>
              <a:rPr lang="en-US" altLang="en-US" dirty="0"/>
              <a:t>You can specify arguments to a base constructor on derived constructor heading</a:t>
            </a:r>
          </a:p>
          <a:p>
            <a:pPr marL="0" indent="0" eaLnBrk="1" hangingPunct="1">
              <a:lnSpc>
                <a:spcPct val="85000"/>
              </a:lnSpc>
              <a:spcBef>
                <a:spcPct val="30000"/>
              </a:spcBef>
              <a:buNone/>
            </a:pPr>
            <a:endParaRPr lang="en-US" altLang="en-US" dirty="0"/>
          </a:p>
          <a:p>
            <a:pPr eaLnBrk="1" hangingPunct="1">
              <a:lnSpc>
                <a:spcPct val="85000"/>
              </a:lnSpc>
              <a:spcBef>
                <a:spcPct val="30000"/>
              </a:spcBef>
            </a:pPr>
            <a:r>
              <a:rPr lang="en-US" altLang="en-US" dirty="0"/>
              <a:t>Can also be done with inline constructors</a:t>
            </a:r>
          </a:p>
          <a:p>
            <a:pPr marL="0" indent="0" eaLnBrk="1" hangingPunct="1">
              <a:lnSpc>
                <a:spcPct val="85000"/>
              </a:lnSpc>
              <a:spcBef>
                <a:spcPct val="30000"/>
              </a:spcBef>
              <a:buNone/>
            </a:pPr>
            <a:endParaRPr lang="en-US" altLang="en-US" dirty="0"/>
          </a:p>
          <a:p>
            <a:pPr eaLnBrk="1" hangingPunct="1">
              <a:lnSpc>
                <a:spcPct val="85000"/>
              </a:lnSpc>
              <a:spcBef>
                <a:spcPct val="30000"/>
              </a:spcBef>
            </a:pPr>
            <a:r>
              <a:rPr lang="en-US" altLang="en-US" dirty="0"/>
              <a:t>This must be done if the base class has no default constructor</a:t>
            </a:r>
          </a:p>
        </p:txBody>
      </p:sp>
      <p:sp>
        <p:nvSpPr>
          <p:cNvPr id="161796" name="Slide Number Placeholder 3">
            <a:extLst>
              <a:ext uri="{FF2B5EF4-FFF2-40B4-BE49-F238E27FC236}">
                <a16:creationId xmlns:a16="http://schemas.microsoft.com/office/drawing/2014/main" id="{D19B92E7-19CD-2F4B-96B7-AD02DD8387E5}"/>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17</a:t>
            </a:fld>
            <a:endParaRPr lang="en-US" altLang="en-US" sz="1200"/>
          </a:p>
        </p:txBody>
      </p:sp>
    </p:spTree>
    <p:extLst>
      <p:ext uri="{BB962C8B-B14F-4D97-AF65-F5344CB8AC3E}">
        <p14:creationId xmlns:p14="http://schemas.microsoft.com/office/powerpoint/2010/main" val="1640079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BE13D4A7-97F6-5343-A4A7-E29898427C7F}"/>
              </a:ext>
            </a:extLst>
          </p:cNvPr>
          <p:cNvSpPr>
            <a:spLocks noGrp="1" noChangeArrowheads="1"/>
          </p:cNvSpPr>
          <p:nvPr>
            <p:ph type="title"/>
          </p:nvPr>
        </p:nvSpPr>
        <p:spPr>
          <a:xfrm>
            <a:off x="1066800" y="304800"/>
            <a:ext cx="7772400" cy="1143000"/>
          </a:xfrm>
        </p:spPr>
        <p:txBody>
          <a:bodyPr/>
          <a:lstStyle/>
          <a:p>
            <a:pPr eaLnBrk="1" hangingPunct="1"/>
            <a:r>
              <a:rPr lang="en-US" altLang="en-US"/>
              <a:t>Passing Arguments to Base Class Constructor</a:t>
            </a:r>
          </a:p>
        </p:txBody>
      </p:sp>
      <p:sp>
        <p:nvSpPr>
          <p:cNvPr id="163843" name="Rectangle 3">
            <a:extLst>
              <a:ext uri="{FF2B5EF4-FFF2-40B4-BE49-F238E27FC236}">
                <a16:creationId xmlns:a16="http://schemas.microsoft.com/office/drawing/2014/main" id="{7836E7AB-F110-854B-8150-0D0A0638FF89}"/>
              </a:ext>
            </a:extLst>
          </p:cNvPr>
          <p:cNvSpPr>
            <a:spLocks noGrp="1" noChangeArrowheads="1"/>
          </p:cNvSpPr>
          <p:nvPr>
            <p:ph idx="1"/>
          </p:nvPr>
        </p:nvSpPr>
        <p:spPr>
          <a:xfrm>
            <a:off x="457200" y="1752600"/>
            <a:ext cx="8305800" cy="4800600"/>
          </a:xfrm>
        </p:spPr>
        <p:txBody>
          <a:bodyPr>
            <a:normAutofit lnSpcReduction="10000"/>
          </a:bodyPr>
          <a:lstStyle/>
          <a:p>
            <a:pPr eaLnBrk="1" hangingPunct="1">
              <a:lnSpc>
                <a:spcPct val="85000"/>
              </a:lnSpc>
              <a:buFontTx/>
              <a:buNone/>
            </a:pPr>
            <a:r>
              <a:rPr lang="en-US" altLang="en-US" sz="2800" dirty="0"/>
              <a:t>  </a:t>
            </a:r>
            <a:r>
              <a:rPr lang="en-US" altLang="en-US" sz="2800" b="1" dirty="0">
                <a:solidFill>
                  <a:srgbClr val="3D8963"/>
                </a:solidFill>
                <a:latin typeface="Courier New" panose="02070309020205020404" pitchFamily="49" charset="0"/>
              </a:rPr>
              <a:t>class Parent {</a:t>
            </a:r>
          </a:p>
          <a:p>
            <a:pPr eaLnBrk="1" hangingPunct="1">
              <a:lnSpc>
                <a:spcPct val="85000"/>
              </a:lnSpc>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int</a:t>
            </a:r>
            <a:r>
              <a:rPr lang="en-US" altLang="en-US" sz="2800" b="1" dirty="0">
                <a:solidFill>
                  <a:srgbClr val="3D8963"/>
                </a:solidFill>
                <a:latin typeface="Courier New" panose="02070309020205020404" pitchFamily="49" charset="0"/>
              </a:rPr>
              <a:t> x, y;</a:t>
            </a:r>
          </a:p>
          <a:p>
            <a:pPr eaLnBrk="1" hangingPunct="1">
              <a:lnSpc>
                <a:spcPct val="85000"/>
              </a:lnSpc>
              <a:buFontTx/>
              <a:buNone/>
            </a:pPr>
            <a:r>
              <a:rPr lang="en-US" altLang="en-US" sz="2800" b="1" dirty="0">
                <a:solidFill>
                  <a:srgbClr val="3D8963"/>
                </a:solidFill>
                <a:latin typeface="Courier New" panose="02070309020205020404" pitchFamily="49" charset="0"/>
              </a:rPr>
              <a:t>   public: Parent(</a:t>
            </a:r>
            <a:r>
              <a:rPr lang="en-US" altLang="en-US" sz="2800" b="1" dirty="0" err="1">
                <a:solidFill>
                  <a:srgbClr val="3D8963"/>
                </a:solidFill>
                <a:latin typeface="Courier New" panose="02070309020205020404" pitchFamily="49" charset="0"/>
              </a:rPr>
              <a:t>int,int</a:t>
            </a:r>
            <a:r>
              <a:rPr lang="en-US" altLang="en-US" sz="2800" b="1" dirty="0">
                <a:solidFill>
                  <a:srgbClr val="3D8963"/>
                </a:solidFill>
                <a:latin typeface="Courier New" panose="02070309020205020404" pitchFamily="49" charset="0"/>
              </a:rPr>
              <a:t>);</a:t>
            </a:r>
          </a:p>
          <a:p>
            <a:pPr eaLnBrk="1" hangingPunct="1">
              <a:lnSpc>
                <a:spcPct val="85000"/>
              </a:lnSpc>
              <a:buFontTx/>
              <a:buNone/>
            </a:pPr>
            <a:r>
              <a:rPr lang="en-US" altLang="en-US" sz="2800" b="1" dirty="0">
                <a:solidFill>
                  <a:srgbClr val="3D8963"/>
                </a:solidFill>
                <a:latin typeface="Courier New" panose="02070309020205020404" pitchFamily="49" charset="0"/>
              </a:rPr>
              <a:t> };</a:t>
            </a:r>
          </a:p>
          <a:p>
            <a:pPr eaLnBrk="1" hangingPunct="1">
              <a:lnSpc>
                <a:spcPct val="85000"/>
              </a:lnSpc>
              <a:buFontTx/>
              <a:buNone/>
            </a:pPr>
            <a:endParaRPr lang="en-US" altLang="en-US" sz="2800" b="1" dirty="0">
              <a:solidFill>
                <a:srgbClr val="3D8963"/>
              </a:solidFill>
              <a:latin typeface="Courier New" panose="02070309020205020404" pitchFamily="49" charset="0"/>
            </a:endParaRPr>
          </a:p>
          <a:p>
            <a:pPr eaLnBrk="1" hangingPunct="1">
              <a:lnSpc>
                <a:spcPct val="85000"/>
              </a:lnSpc>
              <a:buFontTx/>
              <a:buNone/>
            </a:pPr>
            <a:r>
              <a:rPr lang="en-US" altLang="en-US" sz="2800" b="1" dirty="0">
                <a:solidFill>
                  <a:srgbClr val="3D8963"/>
                </a:solidFill>
                <a:latin typeface="Courier New" panose="02070309020205020404" pitchFamily="49" charset="0"/>
              </a:rPr>
              <a:t> class Child : public Parent {</a:t>
            </a:r>
          </a:p>
          <a:p>
            <a:pPr eaLnBrk="1" hangingPunct="1">
              <a:lnSpc>
                <a:spcPct val="85000"/>
              </a:lnSpc>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int</a:t>
            </a:r>
            <a:r>
              <a:rPr lang="en-US" altLang="en-US" sz="2800" b="1" dirty="0">
                <a:solidFill>
                  <a:srgbClr val="3D8963"/>
                </a:solidFill>
                <a:latin typeface="Courier New" panose="02070309020205020404" pitchFamily="49" charset="0"/>
              </a:rPr>
              <a:t> z</a:t>
            </a:r>
          </a:p>
          <a:p>
            <a:pPr eaLnBrk="1" hangingPunct="1">
              <a:lnSpc>
                <a:spcPct val="85000"/>
              </a:lnSpc>
              <a:buFontTx/>
              <a:buNone/>
            </a:pPr>
            <a:r>
              <a:rPr lang="en-US" altLang="en-US" sz="2800" b="1" dirty="0">
                <a:solidFill>
                  <a:srgbClr val="3D8963"/>
                </a:solidFill>
                <a:latin typeface="Courier New" panose="02070309020205020404" pitchFamily="49" charset="0"/>
              </a:rPr>
              <a:t>   public: </a:t>
            </a:r>
          </a:p>
          <a:p>
            <a:pPr eaLnBrk="1" hangingPunct="1">
              <a:lnSpc>
                <a:spcPct val="85000"/>
              </a:lnSpc>
              <a:buFontTx/>
              <a:buNone/>
            </a:pPr>
            <a:r>
              <a:rPr lang="en-US" altLang="en-US" sz="2800" b="1" dirty="0">
                <a:solidFill>
                  <a:srgbClr val="3D8963"/>
                </a:solidFill>
                <a:latin typeface="Courier New" panose="02070309020205020404" pitchFamily="49" charset="0"/>
              </a:rPr>
              <a:t>     Child(</a:t>
            </a:r>
            <a:r>
              <a:rPr lang="en-US" altLang="en-US" sz="2800" b="1" dirty="0" err="1">
                <a:solidFill>
                  <a:srgbClr val="3D8963"/>
                </a:solidFill>
                <a:latin typeface="Courier New" panose="02070309020205020404" pitchFamily="49" charset="0"/>
              </a:rPr>
              <a:t>int</a:t>
            </a:r>
            <a:r>
              <a:rPr lang="en-US" altLang="en-US" sz="2800" b="1" dirty="0">
                <a:solidFill>
                  <a:srgbClr val="3D8963"/>
                </a:solidFill>
                <a:latin typeface="Courier New" panose="02070309020205020404" pitchFamily="49" charset="0"/>
              </a:rPr>
              <a:t> a): </a:t>
            </a:r>
            <a:r>
              <a:rPr lang="en-US" altLang="en-US" sz="2800" b="1" dirty="0">
                <a:solidFill>
                  <a:schemeClr val="accent2"/>
                </a:solidFill>
                <a:latin typeface="Courier New" panose="02070309020205020404" pitchFamily="49" charset="0"/>
              </a:rPr>
              <a:t>Parent(a, a*a)</a:t>
            </a:r>
          </a:p>
          <a:p>
            <a:pPr eaLnBrk="1" hangingPunct="1">
              <a:lnSpc>
                <a:spcPct val="85000"/>
              </a:lnSpc>
              <a:buFontTx/>
              <a:buNone/>
            </a:pPr>
            <a:r>
              <a:rPr lang="en-US" altLang="en-US" sz="2800" b="1" dirty="0">
                <a:solidFill>
                  <a:srgbClr val="3D8963"/>
                </a:solidFill>
                <a:latin typeface="Courier New" panose="02070309020205020404" pitchFamily="49" charset="0"/>
              </a:rPr>
              <a:t>       {z = a;}</a:t>
            </a:r>
          </a:p>
          <a:p>
            <a:pPr eaLnBrk="1" hangingPunct="1">
              <a:lnSpc>
                <a:spcPct val="85000"/>
              </a:lnSpc>
              <a:buFontTx/>
              <a:buNone/>
            </a:pPr>
            <a:r>
              <a:rPr lang="en-US" altLang="en-US" sz="2800" b="1" dirty="0">
                <a:solidFill>
                  <a:srgbClr val="3D8963"/>
                </a:solidFill>
                <a:latin typeface="Courier New" panose="02070309020205020404" pitchFamily="49" charset="0"/>
              </a:rPr>
              <a:t> };</a:t>
            </a:r>
            <a:r>
              <a:rPr lang="en-US" altLang="en-US" sz="2800" dirty="0"/>
              <a:t>     </a:t>
            </a:r>
          </a:p>
        </p:txBody>
      </p:sp>
      <p:sp>
        <p:nvSpPr>
          <p:cNvPr id="163844" name="Slide Number Placeholder 3">
            <a:extLst>
              <a:ext uri="{FF2B5EF4-FFF2-40B4-BE49-F238E27FC236}">
                <a16:creationId xmlns:a16="http://schemas.microsoft.com/office/drawing/2014/main" id="{B56975E2-784E-924F-BF92-282B86F1A3D0}"/>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18</a:t>
            </a:fld>
            <a:endParaRPr lang="en-US" altLang="en-US" sz="1200"/>
          </a:p>
        </p:txBody>
      </p:sp>
    </p:spTree>
    <p:extLst>
      <p:ext uri="{BB962C8B-B14F-4D97-AF65-F5344CB8AC3E}">
        <p14:creationId xmlns:p14="http://schemas.microsoft.com/office/powerpoint/2010/main" val="1377834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C414E778-02A1-8843-B3D3-C3570F5ACA50}"/>
              </a:ext>
            </a:extLst>
          </p:cNvPr>
          <p:cNvSpPr>
            <a:spLocks noGrp="1" noChangeArrowheads="1"/>
          </p:cNvSpPr>
          <p:nvPr>
            <p:ph type="title"/>
          </p:nvPr>
        </p:nvSpPr>
        <p:spPr/>
        <p:txBody>
          <a:bodyPr/>
          <a:lstStyle/>
          <a:p>
            <a:pPr eaLnBrk="1" hangingPunct="1"/>
            <a:r>
              <a:rPr lang="en-US" altLang="en-US"/>
              <a:t>11.15  Overriding Base Class Functions</a:t>
            </a:r>
          </a:p>
        </p:txBody>
      </p:sp>
      <p:sp>
        <p:nvSpPr>
          <p:cNvPr id="165891" name="Rectangle 3">
            <a:extLst>
              <a:ext uri="{FF2B5EF4-FFF2-40B4-BE49-F238E27FC236}">
                <a16:creationId xmlns:a16="http://schemas.microsoft.com/office/drawing/2014/main" id="{AB0B663D-EC26-844F-AB33-81F89535AC7D}"/>
              </a:ext>
            </a:extLst>
          </p:cNvPr>
          <p:cNvSpPr>
            <a:spLocks noGrp="1" noChangeArrowheads="1"/>
          </p:cNvSpPr>
          <p:nvPr>
            <p:ph idx="1"/>
          </p:nvPr>
        </p:nvSpPr>
        <p:spPr>
          <a:xfrm>
            <a:off x="304800" y="1143000"/>
            <a:ext cx="8458200" cy="4953000"/>
          </a:xfrm>
        </p:spPr>
        <p:txBody>
          <a:bodyPr/>
          <a:lstStyle/>
          <a:p>
            <a:pPr eaLnBrk="1" hangingPunct="1">
              <a:lnSpc>
                <a:spcPct val="85000"/>
              </a:lnSpc>
              <a:spcBef>
                <a:spcPct val="40000"/>
              </a:spcBef>
              <a:buClr>
                <a:schemeClr val="tx1"/>
              </a:buClr>
            </a:pPr>
            <a:r>
              <a:rPr lang="en-US" altLang="en-US" dirty="0">
                <a:solidFill>
                  <a:schemeClr val="accent2"/>
                </a:solidFill>
              </a:rPr>
              <a:t>Overriding</a:t>
            </a:r>
            <a:r>
              <a:rPr lang="en-US" altLang="en-US" dirty="0"/>
              <a:t>: a function in a derived class that has the </a:t>
            </a:r>
            <a:r>
              <a:rPr lang="en-US" altLang="en-US" i="1" dirty="0"/>
              <a:t>same name and parameter list</a:t>
            </a:r>
            <a:r>
              <a:rPr lang="en-US" altLang="en-US" dirty="0"/>
              <a:t> as a function in the base class</a:t>
            </a:r>
          </a:p>
          <a:p>
            <a:pPr marL="0" indent="0" eaLnBrk="1" hangingPunct="1">
              <a:lnSpc>
                <a:spcPct val="85000"/>
              </a:lnSpc>
              <a:spcBef>
                <a:spcPct val="40000"/>
              </a:spcBef>
              <a:buClr>
                <a:schemeClr val="tx1"/>
              </a:buClr>
              <a:buNone/>
            </a:pPr>
            <a:endParaRPr lang="en-US" altLang="en-US" dirty="0"/>
          </a:p>
          <a:p>
            <a:pPr eaLnBrk="1" hangingPunct="1">
              <a:lnSpc>
                <a:spcPct val="85000"/>
              </a:lnSpc>
              <a:spcBef>
                <a:spcPct val="40000"/>
              </a:spcBef>
            </a:pPr>
            <a:r>
              <a:rPr lang="en-US" altLang="en-US" dirty="0"/>
              <a:t>Typically used to replace a function in base class with different actions in derived class</a:t>
            </a:r>
          </a:p>
          <a:p>
            <a:pPr marL="0" indent="0" eaLnBrk="1" hangingPunct="1">
              <a:lnSpc>
                <a:spcPct val="85000"/>
              </a:lnSpc>
              <a:spcBef>
                <a:spcPct val="40000"/>
              </a:spcBef>
              <a:buNone/>
            </a:pPr>
            <a:endParaRPr lang="en-US" altLang="en-US" dirty="0"/>
          </a:p>
          <a:p>
            <a:pPr eaLnBrk="1" hangingPunct="1">
              <a:lnSpc>
                <a:spcPct val="85000"/>
              </a:lnSpc>
              <a:spcBef>
                <a:spcPct val="40000"/>
              </a:spcBef>
            </a:pPr>
            <a:r>
              <a:rPr lang="en-US" altLang="en-US" dirty="0"/>
              <a:t>This is not the same as overloading.  With overloading, the parameter lists must be different </a:t>
            </a:r>
          </a:p>
        </p:txBody>
      </p:sp>
      <p:sp>
        <p:nvSpPr>
          <p:cNvPr id="165892" name="Slide Number Placeholder 3">
            <a:extLst>
              <a:ext uri="{FF2B5EF4-FFF2-40B4-BE49-F238E27FC236}">
                <a16:creationId xmlns:a16="http://schemas.microsoft.com/office/drawing/2014/main" id="{24AA93C8-F3C6-B248-99AA-A9B24250DDE3}"/>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19</a:t>
            </a:fld>
            <a:endParaRPr lang="en-US" altLang="en-US" sz="1200"/>
          </a:p>
        </p:txBody>
      </p:sp>
    </p:spTree>
    <p:extLst>
      <p:ext uri="{BB962C8B-B14F-4D97-AF65-F5344CB8AC3E}">
        <p14:creationId xmlns:p14="http://schemas.microsoft.com/office/powerpoint/2010/main" val="2363340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2102C614-0B8C-CF49-AE4E-3B5170DC9190}"/>
              </a:ext>
            </a:extLst>
          </p:cNvPr>
          <p:cNvSpPr>
            <a:spLocks noGrp="1" noChangeArrowheads="1"/>
          </p:cNvSpPr>
          <p:nvPr>
            <p:ph type="title"/>
          </p:nvPr>
        </p:nvSpPr>
        <p:spPr/>
        <p:txBody>
          <a:bodyPr/>
          <a:lstStyle/>
          <a:p>
            <a:pPr eaLnBrk="1" hangingPunct="1"/>
            <a:r>
              <a:rPr lang="en-US" altLang="en-US"/>
              <a:t>  Inheritance - Terminology</a:t>
            </a:r>
          </a:p>
        </p:txBody>
      </p:sp>
      <p:sp>
        <p:nvSpPr>
          <p:cNvPr id="132099" name="Rectangle 3">
            <a:extLst>
              <a:ext uri="{FF2B5EF4-FFF2-40B4-BE49-F238E27FC236}">
                <a16:creationId xmlns:a16="http://schemas.microsoft.com/office/drawing/2014/main" id="{FA04742B-DB3A-A24B-BA4B-95632CD0C516}"/>
              </a:ext>
            </a:extLst>
          </p:cNvPr>
          <p:cNvSpPr>
            <a:spLocks noGrp="1" noChangeArrowheads="1"/>
          </p:cNvSpPr>
          <p:nvPr>
            <p:ph idx="1"/>
          </p:nvPr>
        </p:nvSpPr>
        <p:spPr>
          <a:xfrm>
            <a:off x="457200" y="2362200"/>
            <a:ext cx="8229600" cy="3657600"/>
          </a:xfrm>
        </p:spPr>
        <p:txBody>
          <a:bodyPr/>
          <a:lstStyle/>
          <a:p>
            <a:pPr eaLnBrk="1" hangingPunct="1">
              <a:spcBef>
                <a:spcPct val="40000"/>
              </a:spcBef>
            </a:pPr>
            <a:r>
              <a:rPr lang="en-US" altLang="en-US"/>
              <a:t>The existing class is called the </a:t>
            </a:r>
            <a:r>
              <a:rPr lang="en-US" altLang="en-US">
                <a:solidFill>
                  <a:schemeClr val="accent2"/>
                </a:solidFill>
              </a:rPr>
              <a:t>base class</a:t>
            </a:r>
          </a:p>
          <a:p>
            <a:pPr lvl="1" eaLnBrk="1" hangingPunct="1"/>
            <a:r>
              <a:rPr lang="en-US" altLang="en-US"/>
              <a:t>Alternates:</a:t>
            </a:r>
            <a:r>
              <a:rPr lang="en-US" altLang="en-US">
                <a:solidFill>
                  <a:schemeClr val="accent2"/>
                </a:solidFill>
              </a:rPr>
              <a:t> parent class, superclass</a:t>
            </a:r>
          </a:p>
          <a:p>
            <a:pPr lvl="1" eaLnBrk="1" hangingPunct="1">
              <a:buFontTx/>
              <a:buNone/>
            </a:pPr>
            <a:endParaRPr lang="en-US" altLang="en-US">
              <a:solidFill>
                <a:schemeClr val="accent2"/>
              </a:solidFill>
            </a:endParaRPr>
          </a:p>
          <a:p>
            <a:pPr eaLnBrk="1" hangingPunct="1"/>
            <a:r>
              <a:rPr lang="en-US" altLang="en-US"/>
              <a:t>The new class is called the </a:t>
            </a:r>
            <a:r>
              <a:rPr lang="en-US" altLang="en-US">
                <a:solidFill>
                  <a:schemeClr val="accent2"/>
                </a:solidFill>
              </a:rPr>
              <a:t>derived class</a:t>
            </a:r>
          </a:p>
          <a:p>
            <a:pPr lvl="1" eaLnBrk="1" hangingPunct="1"/>
            <a:r>
              <a:rPr lang="en-US" altLang="en-US"/>
              <a:t>Alternates:</a:t>
            </a:r>
            <a:r>
              <a:rPr lang="en-US" altLang="en-US">
                <a:solidFill>
                  <a:schemeClr val="accent2"/>
                </a:solidFill>
              </a:rPr>
              <a:t> child class, subclass</a:t>
            </a:r>
          </a:p>
        </p:txBody>
      </p:sp>
      <p:sp>
        <p:nvSpPr>
          <p:cNvPr id="132100" name="Slide Number Placeholder 3">
            <a:extLst>
              <a:ext uri="{FF2B5EF4-FFF2-40B4-BE49-F238E27FC236}">
                <a16:creationId xmlns:a16="http://schemas.microsoft.com/office/drawing/2014/main" id="{3EF41A60-1D9F-664D-9044-61D137D11272}"/>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2</a:t>
            </a:fld>
            <a:endParaRPr lang="en-US" altLang="en-US" sz="1200"/>
          </a:p>
        </p:txBody>
      </p:sp>
    </p:spTree>
    <p:extLst>
      <p:ext uri="{BB962C8B-B14F-4D97-AF65-F5344CB8AC3E}">
        <p14:creationId xmlns:p14="http://schemas.microsoft.com/office/powerpoint/2010/main" val="325223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AC5320AC-F1BC-3E44-9320-1313522E418D}"/>
              </a:ext>
            </a:extLst>
          </p:cNvPr>
          <p:cNvSpPr>
            <a:spLocks noGrp="1" noChangeArrowheads="1"/>
          </p:cNvSpPr>
          <p:nvPr>
            <p:ph type="title"/>
          </p:nvPr>
        </p:nvSpPr>
        <p:spPr/>
        <p:txBody>
          <a:bodyPr/>
          <a:lstStyle/>
          <a:p>
            <a:pPr eaLnBrk="1" hangingPunct="1"/>
            <a:r>
              <a:rPr lang="en-US" altLang="en-US"/>
              <a:t>Access to Overridden Function</a:t>
            </a:r>
          </a:p>
        </p:txBody>
      </p:sp>
      <p:sp>
        <p:nvSpPr>
          <p:cNvPr id="167939" name="Rectangle 3">
            <a:extLst>
              <a:ext uri="{FF2B5EF4-FFF2-40B4-BE49-F238E27FC236}">
                <a16:creationId xmlns:a16="http://schemas.microsoft.com/office/drawing/2014/main" id="{1CC263BC-0C1D-C645-80D9-DCC946AB05C8}"/>
              </a:ext>
            </a:extLst>
          </p:cNvPr>
          <p:cNvSpPr>
            <a:spLocks noGrp="1" noChangeArrowheads="1"/>
          </p:cNvSpPr>
          <p:nvPr>
            <p:ph idx="1"/>
          </p:nvPr>
        </p:nvSpPr>
        <p:spPr>
          <a:xfrm>
            <a:off x="304800" y="1143000"/>
            <a:ext cx="8458200" cy="4953000"/>
          </a:xfrm>
        </p:spPr>
        <p:txBody>
          <a:bodyPr/>
          <a:lstStyle/>
          <a:p>
            <a:pPr eaLnBrk="1" hangingPunct="1">
              <a:lnSpc>
                <a:spcPct val="85000"/>
              </a:lnSpc>
              <a:spcBef>
                <a:spcPct val="40000"/>
              </a:spcBef>
              <a:buClr>
                <a:schemeClr val="tx1"/>
              </a:buClr>
            </a:pPr>
            <a:r>
              <a:rPr lang="en-US" altLang="en-US" dirty="0"/>
              <a:t>When a function is overridden, all objects of a derived class use the overriding function.</a:t>
            </a:r>
          </a:p>
          <a:p>
            <a:pPr marL="0" indent="0" eaLnBrk="1" hangingPunct="1">
              <a:lnSpc>
                <a:spcPct val="85000"/>
              </a:lnSpc>
              <a:spcBef>
                <a:spcPct val="40000"/>
              </a:spcBef>
              <a:buClr>
                <a:schemeClr val="tx1"/>
              </a:buClr>
              <a:buNone/>
            </a:pPr>
            <a:endParaRPr lang="en-US" altLang="en-US" dirty="0"/>
          </a:p>
          <a:p>
            <a:pPr eaLnBrk="1" hangingPunct="1">
              <a:lnSpc>
                <a:spcPct val="85000"/>
              </a:lnSpc>
              <a:spcBef>
                <a:spcPct val="40000"/>
              </a:spcBef>
            </a:pPr>
            <a:r>
              <a:rPr lang="en-US" altLang="en-US" dirty="0"/>
              <a:t>If it is necessary to access the overridden version of the function, it can be done using the scope resolution operator with the name of the base class and the name of the function:</a:t>
            </a:r>
          </a:p>
          <a:p>
            <a:pPr lvl="1" eaLnBrk="1" hangingPunct="1">
              <a:lnSpc>
                <a:spcPct val="85000"/>
              </a:lnSpc>
              <a:spcBef>
                <a:spcPct val="40000"/>
              </a:spcBef>
              <a:buFontTx/>
              <a:buNone/>
            </a:pPr>
            <a:r>
              <a:rPr lang="en-US" altLang="en-US" b="1" dirty="0">
                <a:latin typeface="Courier New" panose="02070309020205020404" pitchFamily="49" charset="0"/>
              </a:rPr>
              <a:t> </a:t>
            </a:r>
            <a:r>
              <a:rPr lang="en-US" altLang="en-US" b="1" dirty="0">
                <a:solidFill>
                  <a:srgbClr val="3D8963"/>
                </a:solidFill>
                <a:latin typeface="Courier New" panose="02070309020205020404" pitchFamily="49" charset="0"/>
              </a:rPr>
              <a:t>Student::</a:t>
            </a:r>
            <a:r>
              <a:rPr lang="en-US" altLang="en-US" b="1" dirty="0" err="1">
                <a:solidFill>
                  <a:srgbClr val="3D8963"/>
                </a:solidFill>
                <a:latin typeface="Courier New" panose="02070309020205020404" pitchFamily="49" charset="0"/>
              </a:rPr>
              <a:t>getName</a:t>
            </a:r>
            <a:r>
              <a:rPr lang="en-US" altLang="en-US" b="1" dirty="0">
                <a:solidFill>
                  <a:srgbClr val="3D8963"/>
                </a:solidFill>
                <a:latin typeface="Courier New" panose="02070309020205020404" pitchFamily="49" charset="0"/>
              </a:rPr>
              <a:t>();</a:t>
            </a:r>
          </a:p>
        </p:txBody>
      </p:sp>
      <p:sp>
        <p:nvSpPr>
          <p:cNvPr id="167940" name="Slide Number Placeholder 3">
            <a:extLst>
              <a:ext uri="{FF2B5EF4-FFF2-40B4-BE49-F238E27FC236}">
                <a16:creationId xmlns:a16="http://schemas.microsoft.com/office/drawing/2014/main" id="{0F97FB41-7B81-A646-8E14-A66F7488A735}"/>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20</a:t>
            </a:fld>
            <a:endParaRPr lang="en-US" altLang="en-US" sz="1200"/>
          </a:p>
        </p:txBody>
      </p:sp>
    </p:spTree>
    <p:extLst>
      <p:ext uri="{BB962C8B-B14F-4D97-AF65-F5344CB8AC3E}">
        <p14:creationId xmlns:p14="http://schemas.microsoft.com/office/powerpoint/2010/main" val="91399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B58A1481-B23D-434F-86F9-455B2284DB49}"/>
              </a:ext>
            </a:extLst>
          </p:cNvPr>
          <p:cNvSpPr>
            <a:spLocks noGrp="1" noChangeArrowheads="1"/>
          </p:cNvSpPr>
          <p:nvPr>
            <p:ph type="title"/>
          </p:nvPr>
        </p:nvSpPr>
        <p:spPr/>
        <p:txBody>
          <a:bodyPr/>
          <a:lstStyle/>
          <a:p>
            <a:pPr eaLnBrk="1" hangingPunct="1"/>
            <a:r>
              <a:rPr lang="en-US" altLang="en-US" sz="3200"/>
              <a:t>Inheritance Syntax and Notation</a:t>
            </a:r>
          </a:p>
        </p:txBody>
      </p:sp>
      <p:sp>
        <p:nvSpPr>
          <p:cNvPr id="134147" name="Rectangle 3">
            <a:extLst>
              <a:ext uri="{FF2B5EF4-FFF2-40B4-BE49-F238E27FC236}">
                <a16:creationId xmlns:a16="http://schemas.microsoft.com/office/drawing/2014/main" id="{BE8E0F00-6707-354D-8793-1FC3A7578C80}"/>
              </a:ext>
            </a:extLst>
          </p:cNvPr>
          <p:cNvSpPr>
            <a:spLocks noGrp="1" noChangeArrowheads="1"/>
          </p:cNvSpPr>
          <p:nvPr>
            <p:ph sz="half" idx="1"/>
          </p:nvPr>
        </p:nvSpPr>
        <p:spPr>
          <a:xfrm>
            <a:off x="-152400" y="1524000"/>
            <a:ext cx="6400800" cy="4572000"/>
          </a:xfrm>
        </p:spPr>
        <p:txBody>
          <a:bodyPr/>
          <a:lstStyle/>
          <a:p>
            <a:pPr marL="0" indent="0" eaLnBrk="1" hangingPunct="1">
              <a:spcBef>
                <a:spcPct val="0"/>
              </a:spcBef>
              <a:buFontTx/>
              <a:buNone/>
            </a:pPr>
            <a:r>
              <a:rPr lang="en-US" altLang="en-US" dirty="0"/>
              <a:t>    </a:t>
            </a:r>
            <a:r>
              <a:rPr lang="en-US" altLang="en-US" sz="2400" b="1" dirty="0">
                <a:solidFill>
                  <a:srgbClr val="3D8963"/>
                </a:solidFill>
                <a:latin typeface="Courier New" panose="02070309020205020404" pitchFamily="49" charset="0"/>
              </a:rPr>
              <a:t>// Existing class</a:t>
            </a:r>
          </a:p>
          <a:p>
            <a:pPr marL="0" indent="0" eaLnBrk="1" hangingPunct="1">
              <a:spcBef>
                <a:spcPct val="0"/>
              </a:spcBef>
              <a:buFontTx/>
              <a:buNone/>
            </a:pPr>
            <a:r>
              <a:rPr lang="en-US" altLang="en-US" sz="2400" b="1" dirty="0">
                <a:latin typeface="Courier New" panose="02070309020205020404" pitchFamily="49" charset="0"/>
              </a:rPr>
              <a:t>  </a:t>
            </a:r>
            <a:r>
              <a:rPr lang="en-US" altLang="en-US" sz="2400" b="1" dirty="0">
                <a:solidFill>
                  <a:srgbClr val="3D8963"/>
                </a:solidFill>
                <a:latin typeface="Courier New" panose="02070309020205020404" pitchFamily="49" charset="0"/>
              </a:rPr>
              <a:t>class Base {</a:t>
            </a:r>
          </a:p>
          <a:p>
            <a:pPr marL="0" indent="0" eaLnBrk="1" hangingPunct="1">
              <a:spcBef>
                <a:spcPct val="0"/>
              </a:spcBef>
              <a:buFontTx/>
              <a:buNone/>
            </a:pPr>
            <a:r>
              <a:rPr lang="en-US" altLang="en-US" sz="2400" b="1" dirty="0">
                <a:latin typeface="Courier New" panose="02070309020205020404" pitchFamily="49" charset="0"/>
              </a:rPr>
              <a:t>  </a:t>
            </a:r>
            <a:endParaRPr lang="en-US" altLang="en-US" sz="2400" b="1" dirty="0">
              <a:solidFill>
                <a:srgbClr val="3D8963"/>
              </a:solidFill>
              <a:latin typeface="Courier New" panose="02070309020205020404" pitchFamily="49" charset="0"/>
            </a:endParaRPr>
          </a:p>
          <a:p>
            <a:pPr marL="0" indent="0" eaLnBrk="1" hangingPunct="1">
              <a:spcBef>
                <a:spcPct val="0"/>
              </a:spcBef>
              <a:buFontTx/>
              <a:buNone/>
            </a:pPr>
            <a:r>
              <a:rPr lang="en-US" altLang="en-US" sz="2400" b="1" dirty="0">
                <a:latin typeface="Courier New" panose="02070309020205020404" pitchFamily="49" charset="0"/>
              </a:rPr>
              <a:t>  </a:t>
            </a:r>
            <a:r>
              <a:rPr lang="en-US" altLang="en-US" sz="2400" b="1" dirty="0">
                <a:solidFill>
                  <a:srgbClr val="3D8963"/>
                </a:solidFill>
                <a:latin typeface="Courier New" panose="02070309020205020404" pitchFamily="49" charset="0"/>
              </a:rPr>
              <a:t>};</a:t>
            </a:r>
          </a:p>
          <a:p>
            <a:pPr marL="0" indent="0" eaLnBrk="1" hangingPunct="1">
              <a:spcBef>
                <a:spcPct val="0"/>
              </a:spcBef>
              <a:buFontTx/>
              <a:buNone/>
            </a:pPr>
            <a:endParaRPr lang="en-US" altLang="en-US" sz="2400" b="1" dirty="0">
              <a:solidFill>
                <a:srgbClr val="3D8963"/>
              </a:solidFill>
              <a:latin typeface="Courier New" panose="02070309020205020404" pitchFamily="49" charset="0"/>
            </a:endParaRPr>
          </a:p>
          <a:p>
            <a:pPr marL="0" indent="0" eaLnBrk="1" hangingPunct="1">
              <a:spcBef>
                <a:spcPct val="0"/>
              </a:spcBef>
              <a:buFontTx/>
              <a:buNone/>
            </a:pPr>
            <a:r>
              <a:rPr lang="en-US" altLang="en-US" sz="2400" b="1" dirty="0">
                <a:latin typeface="Courier New" panose="02070309020205020404" pitchFamily="49" charset="0"/>
              </a:rPr>
              <a:t>  </a:t>
            </a:r>
            <a:r>
              <a:rPr lang="en-US" altLang="en-US" sz="2400" b="1" dirty="0">
                <a:solidFill>
                  <a:srgbClr val="3D8963"/>
                </a:solidFill>
                <a:latin typeface="Courier New" panose="02070309020205020404" pitchFamily="49" charset="0"/>
              </a:rPr>
              <a:t>// Derived class</a:t>
            </a:r>
          </a:p>
          <a:p>
            <a:pPr marL="0" indent="0" eaLnBrk="1" hangingPunct="1">
              <a:spcBef>
                <a:spcPct val="0"/>
              </a:spcBef>
              <a:buFontTx/>
              <a:buNone/>
            </a:pPr>
            <a:r>
              <a:rPr lang="en-US" altLang="en-US" sz="2400" b="1" dirty="0">
                <a:solidFill>
                  <a:srgbClr val="3D8963"/>
                </a:solidFill>
                <a:latin typeface="Courier New" panose="02070309020205020404" pitchFamily="49" charset="0"/>
              </a:rPr>
              <a:t>  class Derived : public Base {</a:t>
            </a:r>
          </a:p>
          <a:p>
            <a:pPr marL="0" indent="0" eaLnBrk="1" hangingPunct="1">
              <a:spcBef>
                <a:spcPct val="0"/>
              </a:spcBef>
              <a:buFontTx/>
              <a:buNone/>
            </a:pPr>
            <a:r>
              <a:rPr lang="en-US" altLang="en-US" sz="2400" b="1" dirty="0">
                <a:solidFill>
                  <a:srgbClr val="3D8963"/>
                </a:solidFill>
                <a:latin typeface="Courier New" panose="02070309020205020404" pitchFamily="49" charset="0"/>
              </a:rPr>
              <a:t>  </a:t>
            </a:r>
          </a:p>
          <a:p>
            <a:pPr marL="0" indent="0" eaLnBrk="1" hangingPunct="1">
              <a:spcBef>
                <a:spcPct val="0"/>
              </a:spcBef>
              <a:buFontTx/>
              <a:buNone/>
            </a:pPr>
            <a:r>
              <a:rPr lang="en-US" altLang="en-US" sz="2400" b="1" dirty="0">
                <a:solidFill>
                  <a:srgbClr val="3D8963"/>
                </a:solidFill>
                <a:latin typeface="Courier New" panose="02070309020205020404" pitchFamily="49" charset="0"/>
              </a:rPr>
              <a:t>  };</a:t>
            </a:r>
          </a:p>
        </p:txBody>
      </p:sp>
      <p:sp>
        <p:nvSpPr>
          <p:cNvPr id="134148" name="Rectangle 4">
            <a:extLst>
              <a:ext uri="{FF2B5EF4-FFF2-40B4-BE49-F238E27FC236}">
                <a16:creationId xmlns:a16="http://schemas.microsoft.com/office/drawing/2014/main" id="{CFF0D5E5-FA59-9743-A898-98CA9D556AAE}"/>
              </a:ext>
            </a:extLst>
          </p:cNvPr>
          <p:cNvSpPr>
            <a:spLocks noGrp="1" noChangeArrowheads="1"/>
          </p:cNvSpPr>
          <p:nvPr>
            <p:ph sz="half" idx="2"/>
          </p:nvPr>
        </p:nvSpPr>
        <p:spPr>
          <a:xfrm>
            <a:off x="5791200" y="1417638"/>
            <a:ext cx="4065588" cy="4572000"/>
          </a:xfrm>
        </p:spPr>
        <p:txBody>
          <a:bodyPr/>
          <a:lstStyle/>
          <a:p>
            <a:pPr marL="0" indent="0" eaLnBrk="1" hangingPunct="1">
              <a:buFontTx/>
              <a:buNone/>
            </a:pPr>
            <a:r>
              <a:rPr lang="en-US" altLang="en-US" sz="2400" dirty="0"/>
              <a:t>       </a:t>
            </a:r>
            <a:r>
              <a:rPr lang="en-US" altLang="en-US" sz="2400" b="1" dirty="0"/>
              <a:t>Inheritance Class      </a:t>
            </a:r>
          </a:p>
          <a:p>
            <a:pPr marL="0" indent="0" eaLnBrk="1" hangingPunct="1">
              <a:spcBef>
                <a:spcPct val="0"/>
              </a:spcBef>
              <a:buFontTx/>
              <a:buNone/>
            </a:pPr>
            <a:r>
              <a:rPr lang="en-US" altLang="en-US" sz="2400" b="1" dirty="0"/>
              <a:t>             Diagram</a:t>
            </a:r>
          </a:p>
        </p:txBody>
      </p:sp>
      <p:sp>
        <p:nvSpPr>
          <p:cNvPr id="134149" name="Slide Number Placeholder 4">
            <a:extLst>
              <a:ext uri="{FF2B5EF4-FFF2-40B4-BE49-F238E27FC236}">
                <a16:creationId xmlns:a16="http://schemas.microsoft.com/office/drawing/2014/main" id="{E6B5A428-3C18-544D-875D-F1E9F6BD893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CD76BD93-77F9-4D47-87F3-8CD12EDC51BC}" type="slidenum">
              <a:rPr lang="en-US" altLang="en-US" sz="1200"/>
              <a:pPr>
                <a:spcBef>
                  <a:spcPct val="0"/>
                </a:spcBef>
                <a:buFontTx/>
                <a:buNone/>
              </a:pPr>
              <a:t>3</a:t>
            </a:fld>
            <a:endParaRPr lang="en-US" altLang="en-US" sz="1200"/>
          </a:p>
        </p:txBody>
      </p:sp>
      <p:grpSp>
        <p:nvGrpSpPr>
          <p:cNvPr id="134150" name="Group 5">
            <a:extLst>
              <a:ext uri="{FF2B5EF4-FFF2-40B4-BE49-F238E27FC236}">
                <a16:creationId xmlns:a16="http://schemas.microsoft.com/office/drawing/2014/main" id="{D6371EB2-E88B-2345-9F43-27EA04DBBA39}"/>
              </a:ext>
            </a:extLst>
          </p:cNvPr>
          <p:cNvGrpSpPr>
            <a:grpSpLocks/>
          </p:cNvGrpSpPr>
          <p:nvPr/>
        </p:nvGrpSpPr>
        <p:grpSpPr bwMode="auto">
          <a:xfrm>
            <a:off x="6331347" y="3436938"/>
            <a:ext cx="2286000" cy="2219325"/>
            <a:chOff x="3408" y="1632"/>
            <a:chExt cx="1440" cy="1398"/>
          </a:xfrm>
        </p:grpSpPr>
        <p:sp>
          <p:nvSpPr>
            <p:cNvPr id="134151" name="Text Box 6">
              <a:extLst>
                <a:ext uri="{FF2B5EF4-FFF2-40B4-BE49-F238E27FC236}">
                  <a16:creationId xmlns:a16="http://schemas.microsoft.com/office/drawing/2014/main" id="{2CBF6C10-56DB-F648-A0BA-AD3EBA9DE960}"/>
                </a:ext>
              </a:extLst>
            </p:cNvPr>
            <p:cNvSpPr txBox="1">
              <a:spLocks noChangeArrowheads="1"/>
            </p:cNvSpPr>
            <p:nvPr/>
          </p:nvSpPr>
          <p:spPr bwMode="auto">
            <a:xfrm>
              <a:off x="3408" y="1632"/>
              <a:ext cx="1392" cy="29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baseline="0" dirty="0">
                  <a:latin typeface="Times New Roman" panose="02020603050405020304" pitchFamily="18" charset="0"/>
                </a:rPr>
                <a:t>Base Class</a:t>
              </a:r>
            </a:p>
          </p:txBody>
        </p:sp>
        <p:sp>
          <p:nvSpPr>
            <p:cNvPr id="134152" name="Text Box 7">
              <a:extLst>
                <a:ext uri="{FF2B5EF4-FFF2-40B4-BE49-F238E27FC236}">
                  <a16:creationId xmlns:a16="http://schemas.microsoft.com/office/drawing/2014/main" id="{C99A267D-0FBA-4643-ADD2-12A2196E2581}"/>
                </a:ext>
              </a:extLst>
            </p:cNvPr>
            <p:cNvSpPr txBox="1">
              <a:spLocks noChangeArrowheads="1"/>
            </p:cNvSpPr>
            <p:nvPr/>
          </p:nvSpPr>
          <p:spPr bwMode="auto">
            <a:xfrm>
              <a:off x="3408" y="2736"/>
              <a:ext cx="144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baseline="0">
                  <a:latin typeface="Times New Roman" panose="02020603050405020304" pitchFamily="18" charset="0"/>
                </a:rPr>
                <a:t>Derived Class</a:t>
              </a:r>
            </a:p>
          </p:txBody>
        </p:sp>
        <p:sp>
          <p:nvSpPr>
            <p:cNvPr id="134153" name="Line 8">
              <a:extLst>
                <a:ext uri="{FF2B5EF4-FFF2-40B4-BE49-F238E27FC236}">
                  <a16:creationId xmlns:a16="http://schemas.microsoft.com/office/drawing/2014/main" id="{18B49ACA-6AB4-184D-BD55-793412A17444}"/>
                </a:ext>
              </a:extLst>
            </p:cNvPr>
            <p:cNvSpPr>
              <a:spLocks noChangeShapeType="1"/>
            </p:cNvSpPr>
            <p:nvPr/>
          </p:nvSpPr>
          <p:spPr bwMode="auto">
            <a:xfrm flipV="1">
              <a:off x="4128" y="1968"/>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63414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F742715E-8F15-DE44-954F-CCAD684F9FD3}"/>
              </a:ext>
            </a:extLst>
          </p:cNvPr>
          <p:cNvSpPr>
            <a:spLocks noGrp="1" noChangeArrowheads="1"/>
          </p:cNvSpPr>
          <p:nvPr>
            <p:ph type="title"/>
          </p:nvPr>
        </p:nvSpPr>
        <p:spPr/>
        <p:txBody>
          <a:bodyPr/>
          <a:lstStyle/>
          <a:p>
            <a:pPr eaLnBrk="1" hangingPunct="1"/>
            <a:r>
              <a:rPr lang="en-US" altLang="en-US"/>
              <a:t>Inheritance of Members</a:t>
            </a:r>
          </a:p>
        </p:txBody>
      </p:sp>
      <p:sp>
        <p:nvSpPr>
          <p:cNvPr id="136195" name="Rectangle 3">
            <a:extLst>
              <a:ext uri="{FF2B5EF4-FFF2-40B4-BE49-F238E27FC236}">
                <a16:creationId xmlns:a16="http://schemas.microsoft.com/office/drawing/2014/main" id="{EE53375B-7285-1F4C-ABFF-93C0B4AC4774}"/>
              </a:ext>
            </a:extLst>
          </p:cNvPr>
          <p:cNvSpPr>
            <a:spLocks noGrp="1" noChangeArrowheads="1"/>
          </p:cNvSpPr>
          <p:nvPr>
            <p:ph sz="half" idx="1"/>
          </p:nvPr>
        </p:nvSpPr>
        <p:spPr>
          <a:xfrm>
            <a:off x="152400" y="1752600"/>
            <a:ext cx="5181600" cy="4343400"/>
          </a:xfrm>
        </p:spPr>
        <p:txBody>
          <a:bodyPr>
            <a:normAutofit/>
          </a:bodyPr>
          <a:lstStyle/>
          <a:p>
            <a:pPr marL="0" indent="0" eaLnBrk="1" hangingPunct="1">
              <a:lnSpc>
                <a:spcPct val="90000"/>
              </a:lnSpc>
              <a:buFontTx/>
              <a:buNone/>
            </a:pPr>
            <a:r>
              <a:rPr lang="en-US" altLang="en-US" sz="2200" b="1" dirty="0">
                <a:solidFill>
                  <a:srgbClr val="3D8963"/>
                </a:solidFill>
                <a:latin typeface="Courier New" panose="02070309020205020404" pitchFamily="49" charset="0"/>
              </a:rPr>
              <a:t>class Parent {</a:t>
            </a:r>
          </a:p>
          <a:p>
            <a:pPr marL="0" indent="0" eaLnBrk="1" hangingPunct="1">
              <a:lnSpc>
                <a:spcPct val="90000"/>
              </a:lnSpc>
              <a:spcBef>
                <a:spcPct val="0"/>
              </a:spcBef>
              <a:buFontTx/>
              <a:buNone/>
            </a:pP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int</a:t>
            </a:r>
            <a:r>
              <a:rPr lang="en-US" altLang="en-US" sz="2200" b="1" dirty="0">
                <a:solidFill>
                  <a:srgbClr val="3D8963"/>
                </a:solidFill>
                <a:latin typeface="Courier New" panose="02070309020205020404" pitchFamily="49" charset="0"/>
              </a:rPr>
              <a:t> a;</a:t>
            </a:r>
          </a:p>
          <a:p>
            <a:pPr marL="0" indent="0" eaLnBrk="1" hangingPunct="1">
              <a:lnSpc>
                <a:spcPct val="90000"/>
              </a:lnSpc>
              <a:spcBef>
                <a:spcPct val="0"/>
              </a:spcBef>
              <a:buFontTx/>
              <a:buNone/>
            </a:pPr>
            <a:r>
              <a:rPr lang="en-US" altLang="en-US" sz="2200" b="1" dirty="0">
                <a:solidFill>
                  <a:srgbClr val="3D8963"/>
                </a:solidFill>
                <a:latin typeface="Courier New" panose="02070309020205020404" pitchFamily="49" charset="0"/>
              </a:rPr>
              <a:t>  void bf();</a:t>
            </a:r>
          </a:p>
          <a:p>
            <a:pPr marL="0" indent="0" eaLnBrk="1" hangingPunct="1">
              <a:lnSpc>
                <a:spcPct val="90000"/>
              </a:lnSpc>
              <a:spcBef>
                <a:spcPct val="0"/>
              </a:spcBef>
              <a:buFontTx/>
              <a:buNone/>
            </a:pPr>
            <a:r>
              <a:rPr lang="en-US" altLang="en-US" sz="2200" b="1" dirty="0">
                <a:solidFill>
                  <a:srgbClr val="3D8963"/>
                </a:solidFill>
                <a:latin typeface="Courier New" panose="02070309020205020404" pitchFamily="49" charset="0"/>
              </a:rPr>
              <a:t>};</a:t>
            </a:r>
          </a:p>
          <a:p>
            <a:pPr marL="0" indent="0" eaLnBrk="1" hangingPunct="1">
              <a:lnSpc>
                <a:spcPct val="90000"/>
              </a:lnSpc>
              <a:spcBef>
                <a:spcPct val="0"/>
              </a:spcBef>
              <a:buFontTx/>
              <a:buNone/>
            </a:pPr>
            <a:endParaRPr lang="en-US" altLang="en-US" sz="2200" b="1" dirty="0">
              <a:solidFill>
                <a:srgbClr val="3D8963"/>
              </a:solidFill>
              <a:latin typeface="Courier New" panose="02070309020205020404" pitchFamily="49" charset="0"/>
            </a:endParaRPr>
          </a:p>
          <a:p>
            <a:pPr marL="0" indent="0" eaLnBrk="1" hangingPunct="1">
              <a:lnSpc>
                <a:spcPct val="90000"/>
              </a:lnSpc>
              <a:spcBef>
                <a:spcPct val="30000"/>
              </a:spcBef>
              <a:buFontTx/>
              <a:buNone/>
            </a:pPr>
            <a:r>
              <a:rPr lang="en-US" altLang="en-US" sz="2200" b="1" dirty="0">
                <a:solidFill>
                  <a:srgbClr val="3D8963"/>
                </a:solidFill>
                <a:latin typeface="Courier New" panose="02070309020205020404" pitchFamily="49" charset="0"/>
              </a:rPr>
              <a:t>class Child : public Parent {</a:t>
            </a:r>
          </a:p>
          <a:p>
            <a:pPr marL="0" indent="0" eaLnBrk="1" hangingPunct="1">
              <a:lnSpc>
                <a:spcPct val="90000"/>
              </a:lnSpc>
              <a:spcBef>
                <a:spcPct val="0"/>
              </a:spcBef>
              <a:buFontTx/>
              <a:buNone/>
            </a:pP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int</a:t>
            </a:r>
            <a:r>
              <a:rPr lang="en-US" altLang="en-US" sz="2200" b="1" dirty="0">
                <a:solidFill>
                  <a:srgbClr val="3D8963"/>
                </a:solidFill>
                <a:latin typeface="Courier New" panose="02070309020205020404" pitchFamily="49" charset="0"/>
              </a:rPr>
              <a:t> c;</a:t>
            </a:r>
          </a:p>
          <a:p>
            <a:pPr marL="0" indent="0" eaLnBrk="1" hangingPunct="1">
              <a:lnSpc>
                <a:spcPct val="90000"/>
              </a:lnSpc>
              <a:spcBef>
                <a:spcPct val="0"/>
              </a:spcBef>
              <a:buFontTx/>
              <a:buNone/>
            </a:pPr>
            <a:r>
              <a:rPr lang="en-US" altLang="en-US" sz="2200" b="1" dirty="0">
                <a:solidFill>
                  <a:srgbClr val="3D8963"/>
                </a:solidFill>
                <a:latin typeface="Courier New" panose="02070309020205020404" pitchFamily="49" charset="0"/>
              </a:rPr>
              <a:t>  void </a:t>
            </a:r>
            <a:r>
              <a:rPr lang="en-US" altLang="en-US" sz="2200" b="1" dirty="0" err="1">
                <a:solidFill>
                  <a:srgbClr val="3D8963"/>
                </a:solidFill>
                <a:latin typeface="Courier New" panose="02070309020205020404" pitchFamily="49" charset="0"/>
              </a:rPr>
              <a:t>df</a:t>
            </a:r>
            <a:r>
              <a:rPr lang="en-US" altLang="en-US" sz="2200" b="1" dirty="0">
                <a:solidFill>
                  <a:srgbClr val="3D8963"/>
                </a:solidFill>
                <a:latin typeface="Courier New" panose="02070309020205020404" pitchFamily="49" charset="0"/>
              </a:rPr>
              <a:t>();</a:t>
            </a:r>
          </a:p>
          <a:p>
            <a:pPr marL="0" indent="0" eaLnBrk="1" hangingPunct="1">
              <a:lnSpc>
                <a:spcPct val="90000"/>
              </a:lnSpc>
              <a:spcBef>
                <a:spcPct val="0"/>
              </a:spcBef>
              <a:buFontTx/>
              <a:buNone/>
            </a:pPr>
            <a:r>
              <a:rPr lang="en-US" altLang="en-US" sz="2200" b="1" dirty="0">
                <a:solidFill>
                  <a:srgbClr val="3D8963"/>
                </a:solidFill>
                <a:latin typeface="Courier New" panose="02070309020205020404" pitchFamily="49" charset="0"/>
              </a:rPr>
              <a:t>};</a:t>
            </a:r>
          </a:p>
        </p:txBody>
      </p:sp>
      <p:sp>
        <p:nvSpPr>
          <p:cNvPr id="136196" name="Rectangle 4">
            <a:extLst>
              <a:ext uri="{FF2B5EF4-FFF2-40B4-BE49-F238E27FC236}">
                <a16:creationId xmlns:a16="http://schemas.microsoft.com/office/drawing/2014/main" id="{9F3D00A9-98BB-0740-8ACB-D992893A3BF2}"/>
              </a:ext>
            </a:extLst>
          </p:cNvPr>
          <p:cNvSpPr>
            <a:spLocks noGrp="1" noChangeArrowheads="1"/>
          </p:cNvSpPr>
          <p:nvPr>
            <p:ph sz="half" idx="2"/>
          </p:nvPr>
        </p:nvSpPr>
        <p:spPr>
          <a:xfrm>
            <a:off x="5334000" y="1981200"/>
            <a:ext cx="3505200" cy="4602162"/>
          </a:xfrm>
        </p:spPr>
        <p:txBody>
          <a:bodyPr>
            <a:normAutofit/>
          </a:bodyPr>
          <a:lstStyle/>
          <a:p>
            <a:pPr marL="0" indent="0" eaLnBrk="1" hangingPunct="1">
              <a:lnSpc>
                <a:spcPct val="90000"/>
              </a:lnSpc>
              <a:buFontTx/>
              <a:buNone/>
            </a:pPr>
            <a:r>
              <a:rPr lang="en-US" altLang="en-US" sz="2400" b="1" dirty="0"/>
              <a:t>Objects of Parent have members  </a:t>
            </a:r>
          </a:p>
          <a:p>
            <a:pPr marL="0" indent="0" eaLnBrk="1" hangingPunct="1">
              <a:lnSpc>
                <a:spcPct val="90000"/>
              </a:lnSpc>
              <a:buFontTx/>
              <a:buNone/>
            </a:pPr>
            <a:r>
              <a:rPr lang="en-US" altLang="en-US" dirty="0">
                <a:latin typeface="Courier New" panose="02070309020205020404" pitchFamily="49" charset="0"/>
              </a:rPr>
              <a:t> </a:t>
            </a:r>
            <a:r>
              <a:rPr lang="en-US" altLang="en-US" sz="2200" b="1" dirty="0" err="1">
                <a:solidFill>
                  <a:srgbClr val="3D8963"/>
                </a:solidFill>
                <a:latin typeface="Courier New" panose="02070309020205020404" pitchFamily="49" charset="0"/>
              </a:rPr>
              <a:t>int</a:t>
            </a:r>
            <a:r>
              <a:rPr lang="en-US" altLang="en-US" sz="2200" b="1" dirty="0">
                <a:solidFill>
                  <a:srgbClr val="3D8963"/>
                </a:solidFill>
                <a:latin typeface="Courier New" panose="02070309020205020404" pitchFamily="49" charset="0"/>
              </a:rPr>
              <a:t> a; </a:t>
            </a:r>
          </a:p>
          <a:p>
            <a:pPr marL="0" indent="0" eaLnBrk="1" hangingPunct="1">
              <a:lnSpc>
                <a:spcPct val="90000"/>
              </a:lnSpc>
              <a:buFontTx/>
              <a:buNone/>
            </a:pPr>
            <a:r>
              <a:rPr lang="en-US" altLang="en-US" sz="2200" b="1" dirty="0">
                <a:solidFill>
                  <a:srgbClr val="3D8963"/>
                </a:solidFill>
                <a:latin typeface="Courier New" panose="02070309020205020404" pitchFamily="49" charset="0"/>
              </a:rPr>
              <a:t> void bf();</a:t>
            </a:r>
            <a:endParaRPr lang="en-US" altLang="en-US" b="1" dirty="0">
              <a:solidFill>
                <a:srgbClr val="3D8963"/>
              </a:solidFill>
              <a:latin typeface="Courier New" panose="02070309020205020404" pitchFamily="49" charset="0"/>
            </a:endParaRPr>
          </a:p>
          <a:p>
            <a:pPr marL="0" indent="0" eaLnBrk="1" hangingPunct="1">
              <a:lnSpc>
                <a:spcPct val="90000"/>
              </a:lnSpc>
              <a:buFontTx/>
              <a:buNone/>
            </a:pPr>
            <a:endParaRPr lang="en-US" altLang="en-US" sz="2000" b="1" dirty="0">
              <a:solidFill>
                <a:srgbClr val="3D8963"/>
              </a:solidFill>
              <a:latin typeface="Courier New" panose="02070309020205020404" pitchFamily="49" charset="0"/>
            </a:endParaRPr>
          </a:p>
          <a:p>
            <a:pPr marL="0" indent="0" eaLnBrk="1" hangingPunct="1">
              <a:lnSpc>
                <a:spcPct val="90000"/>
              </a:lnSpc>
              <a:buFontTx/>
              <a:buNone/>
            </a:pPr>
            <a:r>
              <a:rPr lang="en-US" altLang="en-US" sz="2400" b="1" dirty="0"/>
              <a:t>Objects of Child have  members</a:t>
            </a:r>
          </a:p>
          <a:p>
            <a:pPr marL="0" indent="0" eaLnBrk="1" hangingPunct="1">
              <a:lnSpc>
                <a:spcPct val="90000"/>
              </a:lnSpc>
              <a:buFontTx/>
              <a:buNone/>
            </a:pPr>
            <a:r>
              <a:rPr lang="en-US" altLang="en-US"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int</a:t>
            </a:r>
            <a:r>
              <a:rPr lang="en-US" altLang="en-US" sz="2200" b="1" dirty="0">
                <a:solidFill>
                  <a:srgbClr val="3D8963"/>
                </a:solidFill>
                <a:latin typeface="Courier New" panose="02070309020205020404" pitchFamily="49" charset="0"/>
              </a:rPr>
              <a:t> a; </a:t>
            </a:r>
          </a:p>
          <a:p>
            <a:pPr marL="0" indent="0" eaLnBrk="1" hangingPunct="1">
              <a:lnSpc>
                <a:spcPct val="90000"/>
              </a:lnSpc>
              <a:buFontTx/>
              <a:buNone/>
            </a:pPr>
            <a:r>
              <a:rPr lang="en-US" altLang="en-US" sz="2200" b="1" dirty="0">
                <a:solidFill>
                  <a:srgbClr val="3D8963"/>
                </a:solidFill>
                <a:latin typeface="Courier New" panose="02070309020205020404" pitchFamily="49" charset="0"/>
              </a:rPr>
              <a:t> void bf();</a:t>
            </a:r>
          </a:p>
          <a:p>
            <a:pPr marL="0" indent="0" eaLnBrk="1" hangingPunct="1">
              <a:lnSpc>
                <a:spcPct val="90000"/>
              </a:lnSpc>
              <a:spcBef>
                <a:spcPct val="0"/>
              </a:spcBef>
              <a:buFontTx/>
              <a:buNone/>
            </a:pP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int</a:t>
            </a:r>
            <a:r>
              <a:rPr lang="en-US" altLang="en-US" sz="2200" b="1" dirty="0">
                <a:solidFill>
                  <a:srgbClr val="3D8963"/>
                </a:solidFill>
                <a:latin typeface="Courier New" panose="02070309020205020404" pitchFamily="49" charset="0"/>
              </a:rPr>
              <a:t> c; </a:t>
            </a:r>
          </a:p>
          <a:p>
            <a:pPr marL="0" indent="0" eaLnBrk="1" hangingPunct="1">
              <a:lnSpc>
                <a:spcPct val="90000"/>
              </a:lnSpc>
              <a:spcBef>
                <a:spcPct val="0"/>
              </a:spcBef>
              <a:buFontTx/>
              <a:buNone/>
            </a:pPr>
            <a:r>
              <a:rPr lang="en-US" altLang="en-US" sz="2200" b="1" dirty="0">
                <a:solidFill>
                  <a:srgbClr val="3D8963"/>
                </a:solidFill>
                <a:latin typeface="Courier New" panose="02070309020205020404" pitchFamily="49" charset="0"/>
              </a:rPr>
              <a:t> void </a:t>
            </a:r>
            <a:r>
              <a:rPr lang="en-US" altLang="en-US" sz="2200" b="1" dirty="0" err="1">
                <a:solidFill>
                  <a:srgbClr val="3D8963"/>
                </a:solidFill>
                <a:latin typeface="Courier New" panose="02070309020205020404" pitchFamily="49" charset="0"/>
              </a:rPr>
              <a:t>df</a:t>
            </a:r>
            <a:r>
              <a:rPr lang="en-US" altLang="en-US" sz="2200" b="1" dirty="0">
                <a:solidFill>
                  <a:srgbClr val="3D8963"/>
                </a:solidFill>
                <a:latin typeface="Courier New" panose="02070309020205020404" pitchFamily="49" charset="0"/>
              </a:rPr>
              <a:t>();</a:t>
            </a:r>
            <a:endParaRPr lang="en-US" altLang="en-US" sz="2200" dirty="0"/>
          </a:p>
        </p:txBody>
      </p:sp>
      <p:sp>
        <p:nvSpPr>
          <p:cNvPr id="136197" name="Slide Number Placeholder 4">
            <a:extLst>
              <a:ext uri="{FF2B5EF4-FFF2-40B4-BE49-F238E27FC236}">
                <a16:creationId xmlns:a16="http://schemas.microsoft.com/office/drawing/2014/main" id="{0AEB03EA-19ED-E847-856B-783260D5C84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D4C622BC-5F7D-594F-85E4-048FF3A1043B}" type="slidenum">
              <a:rPr lang="en-US" altLang="en-US" sz="1200"/>
              <a:pPr>
                <a:spcBef>
                  <a:spcPct val="0"/>
                </a:spcBef>
                <a:buFontTx/>
                <a:buNone/>
              </a:pPr>
              <a:t>4</a:t>
            </a:fld>
            <a:endParaRPr lang="en-US" altLang="en-US" sz="1200"/>
          </a:p>
        </p:txBody>
      </p:sp>
    </p:spTree>
    <p:extLst>
      <p:ext uri="{BB962C8B-B14F-4D97-AF65-F5344CB8AC3E}">
        <p14:creationId xmlns:p14="http://schemas.microsoft.com/office/powerpoint/2010/main" val="181533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a:extLst>
              <a:ext uri="{FF2B5EF4-FFF2-40B4-BE49-F238E27FC236}">
                <a16:creationId xmlns:a16="http://schemas.microsoft.com/office/drawing/2014/main" id="{5D4EF4E3-1FC1-D344-94A1-4F9B4834683C}"/>
              </a:ext>
            </a:extLst>
          </p:cNvPr>
          <p:cNvSpPr>
            <a:spLocks noGrp="1"/>
          </p:cNvSpPr>
          <p:nvPr>
            <p:ph type="title"/>
          </p:nvPr>
        </p:nvSpPr>
        <p:spPr/>
        <p:txBody>
          <a:bodyPr/>
          <a:lstStyle/>
          <a:p>
            <a:pPr eaLnBrk="1" hangingPunct="1"/>
            <a:r>
              <a:rPr lang="en-US" altLang="en-US"/>
              <a:t>Dynamic Allocation of Objects</a:t>
            </a:r>
          </a:p>
        </p:txBody>
      </p:sp>
      <p:sp>
        <p:nvSpPr>
          <p:cNvPr id="138243" name="Content Placeholder 2">
            <a:extLst>
              <a:ext uri="{FF2B5EF4-FFF2-40B4-BE49-F238E27FC236}">
                <a16:creationId xmlns:a16="http://schemas.microsoft.com/office/drawing/2014/main" id="{64ACBAED-414F-1F42-A53A-7C22D6F9F3D6}"/>
              </a:ext>
            </a:extLst>
          </p:cNvPr>
          <p:cNvSpPr>
            <a:spLocks noGrp="1"/>
          </p:cNvSpPr>
          <p:nvPr>
            <p:ph sz="half" idx="1"/>
          </p:nvPr>
        </p:nvSpPr>
        <p:spPr>
          <a:xfrm>
            <a:off x="304800" y="1373188"/>
            <a:ext cx="8077200" cy="4983162"/>
          </a:xfrm>
        </p:spPr>
        <p:txBody>
          <a:bodyPr>
            <a:normAutofit lnSpcReduction="10000"/>
          </a:bodyPr>
          <a:lstStyle/>
          <a:p>
            <a:pPr eaLnBrk="1" hangingPunct="1"/>
            <a:r>
              <a:rPr lang="en-US" altLang="en-US" dirty="0"/>
              <a:t>When dealing with inheritance, objects should be created using dynamic memory and accessed via pointers to the allocated memory.</a:t>
            </a:r>
          </a:p>
          <a:p>
            <a:pPr marL="0" indent="0" eaLnBrk="1" hangingPunct="1">
              <a:buNone/>
            </a:pPr>
            <a:endParaRPr lang="en-US" altLang="en-US" dirty="0"/>
          </a:p>
          <a:p>
            <a:pPr eaLnBrk="1" hangingPunct="1"/>
            <a:r>
              <a:rPr lang="en-US" altLang="en-US" dirty="0"/>
              <a:t>A method that expects an argument of a base class may not have the space needed to accept an argument of a derived class, even though an object of a derived class “is-a” object of the base class.</a:t>
            </a:r>
          </a:p>
          <a:p>
            <a:pPr marL="0" indent="0" eaLnBrk="1" hangingPunct="1">
              <a:buNone/>
            </a:pPr>
            <a:endParaRPr lang="en-US" altLang="en-US" dirty="0"/>
          </a:p>
          <a:p>
            <a:pPr eaLnBrk="1" hangingPunct="1"/>
            <a:r>
              <a:rPr lang="en-US" altLang="en-US" dirty="0"/>
              <a:t>Use pointers to objects instead of objects for parameter list and arguments.</a:t>
            </a:r>
          </a:p>
        </p:txBody>
      </p:sp>
      <p:sp>
        <p:nvSpPr>
          <p:cNvPr id="138244" name="Slide Number Placeholder 4">
            <a:extLst>
              <a:ext uri="{FF2B5EF4-FFF2-40B4-BE49-F238E27FC236}">
                <a16:creationId xmlns:a16="http://schemas.microsoft.com/office/drawing/2014/main" id="{4B96E352-D958-8F49-8549-AD25E710281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a:t>
            </a:r>
            <a:fld id="{14D7137B-A7FE-074E-85A7-C5672BA67754}" type="slidenum">
              <a:rPr lang="en-US" altLang="en-US" sz="1200"/>
              <a:pPr>
                <a:spcBef>
                  <a:spcPct val="0"/>
                </a:spcBef>
                <a:buFontTx/>
                <a:buNone/>
              </a:pPr>
              <a:t>5</a:t>
            </a:fld>
            <a:endParaRPr lang="en-US" altLang="en-US" sz="1200"/>
          </a:p>
        </p:txBody>
      </p:sp>
    </p:spTree>
    <p:extLst>
      <p:ext uri="{BB962C8B-B14F-4D97-AF65-F5344CB8AC3E}">
        <p14:creationId xmlns:p14="http://schemas.microsoft.com/office/powerpoint/2010/main" val="3769775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28698756-C5E2-9C4E-AB9F-9511CCB02FE0}"/>
              </a:ext>
            </a:extLst>
          </p:cNvPr>
          <p:cNvSpPr>
            <a:spLocks noGrp="1" noChangeArrowheads="1"/>
          </p:cNvSpPr>
          <p:nvPr>
            <p:ph type="title"/>
          </p:nvPr>
        </p:nvSpPr>
        <p:spPr>
          <a:xfrm>
            <a:off x="304800" y="381000"/>
            <a:ext cx="8610600" cy="992188"/>
          </a:xfrm>
        </p:spPr>
        <p:txBody>
          <a:bodyPr/>
          <a:lstStyle/>
          <a:p>
            <a:pPr eaLnBrk="1" hangingPunct="1"/>
            <a:r>
              <a:rPr lang="en-US" altLang="en-US"/>
              <a:t>11.13  Protected Members and Class Access</a:t>
            </a:r>
          </a:p>
        </p:txBody>
      </p:sp>
      <p:sp>
        <p:nvSpPr>
          <p:cNvPr id="139267" name="Rectangle 3">
            <a:extLst>
              <a:ext uri="{FF2B5EF4-FFF2-40B4-BE49-F238E27FC236}">
                <a16:creationId xmlns:a16="http://schemas.microsoft.com/office/drawing/2014/main" id="{0B4CF4C6-9E83-2540-A6F9-58C5FAF26B17}"/>
              </a:ext>
            </a:extLst>
          </p:cNvPr>
          <p:cNvSpPr>
            <a:spLocks noGrp="1" noChangeArrowheads="1"/>
          </p:cNvSpPr>
          <p:nvPr>
            <p:ph idx="1"/>
          </p:nvPr>
        </p:nvSpPr>
        <p:spPr>
          <a:xfrm>
            <a:off x="304800" y="1938338"/>
            <a:ext cx="8294688" cy="3895725"/>
          </a:xfrm>
        </p:spPr>
        <p:txBody>
          <a:bodyPr/>
          <a:lstStyle/>
          <a:p>
            <a:pPr eaLnBrk="1" hangingPunct="1">
              <a:lnSpc>
                <a:spcPct val="85000"/>
              </a:lnSpc>
              <a:spcBef>
                <a:spcPct val="50000"/>
              </a:spcBef>
              <a:buClr>
                <a:schemeClr val="tx1"/>
              </a:buClr>
            </a:pPr>
            <a:r>
              <a:rPr lang="en-US" altLang="en-US" dirty="0">
                <a:solidFill>
                  <a:schemeClr val="accent2"/>
                </a:solidFill>
              </a:rPr>
              <a:t>protected</a:t>
            </a:r>
            <a:r>
              <a:rPr lang="en-US" altLang="en-US" dirty="0"/>
              <a:t> </a:t>
            </a:r>
            <a:r>
              <a:rPr lang="en-US" altLang="en-US" dirty="0">
                <a:solidFill>
                  <a:schemeClr val="accent2"/>
                </a:solidFill>
              </a:rPr>
              <a:t>member access specification</a:t>
            </a:r>
            <a:r>
              <a:rPr lang="en-US" altLang="en-US" dirty="0"/>
              <a:t>: A class member labeled </a:t>
            </a:r>
            <a:r>
              <a:rPr lang="en-US" altLang="en-US" b="1" dirty="0">
                <a:solidFill>
                  <a:srgbClr val="3D8963"/>
                </a:solidFill>
                <a:latin typeface="Courier New" panose="02070309020205020404" pitchFamily="49" charset="0"/>
              </a:rPr>
              <a:t>protected</a:t>
            </a:r>
            <a:r>
              <a:rPr lang="en-US" altLang="en-US" dirty="0"/>
              <a:t> is accessible to member functions of derived classes as well as to member functions of the same class</a:t>
            </a:r>
          </a:p>
          <a:p>
            <a:pPr marL="0" indent="0" eaLnBrk="1" hangingPunct="1">
              <a:lnSpc>
                <a:spcPct val="85000"/>
              </a:lnSpc>
              <a:spcBef>
                <a:spcPct val="50000"/>
              </a:spcBef>
              <a:buClr>
                <a:schemeClr val="tx1"/>
              </a:buClr>
              <a:buNone/>
            </a:pPr>
            <a:endParaRPr lang="en-US" altLang="en-US" dirty="0"/>
          </a:p>
          <a:p>
            <a:pPr eaLnBrk="1" hangingPunct="1">
              <a:lnSpc>
                <a:spcPct val="85000"/>
              </a:lnSpc>
              <a:spcBef>
                <a:spcPct val="50000"/>
              </a:spcBef>
            </a:pPr>
            <a:r>
              <a:rPr lang="en-US" altLang="en-US" dirty="0"/>
              <a:t>Similar to </a:t>
            </a:r>
            <a:r>
              <a:rPr lang="en-US" altLang="en-US" b="1" dirty="0">
                <a:latin typeface="Courier New" panose="02070309020205020404" pitchFamily="49" charset="0"/>
              </a:rPr>
              <a:t>private</a:t>
            </a:r>
            <a:r>
              <a:rPr lang="en-US" altLang="en-US" dirty="0"/>
              <a:t>, except accessible to members functions of derived classes</a:t>
            </a:r>
          </a:p>
        </p:txBody>
      </p:sp>
      <p:sp>
        <p:nvSpPr>
          <p:cNvPr id="139268" name="Slide Number Placeholder 3">
            <a:extLst>
              <a:ext uri="{FF2B5EF4-FFF2-40B4-BE49-F238E27FC236}">
                <a16:creationId xmlns:a16="http://schemas.microsoft.com/office/drawing/2014/main" id="{2290B59E-9911-254D-9451-0004CB2FC64C}"/>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6</a:t>
            </a:fld>
            <a:endParaRPr lang="en-US" altLang="en-US" sz="1200"/>
          </a:p>
        </p:txBody>
      </p:sp>
    </p:spTree>
    <p:extLst>
      <p:ext uri="{BB962C8B-B14F-4D97-AF65-F5344CB8AC3E}">
        <p14:creationId xmlns:p14="http://schemas.microsoft.com/office/powerpoint/2010/main" val="2768865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578937B0-455D-C946-AB94-E4CA4FF5EEAA}"/>
              </a:ext>
            </a:extLst>
          </p:cNvPr>
          <p:cNvSpPr>
            <a:spLocks noGrp="1" noChangeArrowheads="1"/>
          </p:cNvSpPr>
          <p:nvPr>
            <p:ph type="title"/>
          </p:nvPr>
        </p:nvSpPr>
        <p:spPr/>
        <p:txBody>
          <a:bodyPr/>
          <a:lstStyle/>
          <a:p>
            <a:pPr eaLnBrk="1" hangingPunct="1"/>
            <a:r>
              <a:rPr lang="en-US" altLang="en-US"/>
              <a:t>Base Class Access Specification</a:t>
            </a:r>
          </a:p>
        </p:txBody>
      </p:sp>
      <p:sp>
        <p:nvSpPr>
          <p:cNvPr id="141315" name="Rectangle 3">
            <a:extLst>
              <a:ext uri="{FF2B5EF4-FFF2-40B4-BE49-F238E27FC236}">
                <a16:creationId xmlns:a16="http://schemas.microsoft.com/office/drawing/2014/main" id="{A13D78BE-0357-D448-A94C-C5C7CBAFF2E4}"/>
              </a:ext>
            </a:extLst>
          </p:cNvPr>
          <p:cNvSpPr>
            <a:spLocks noGrp="1" noChangeArrowheads="1"/>
          </p:cNvSpPr>
          <p:nvPr>
            <p:ph idx="1"/>
          </p:nvPr>
        </p:nvSpPr>
        <p:spPr/>
        <p:txBody>
          <a:bodyPr/>
          <a:lstStyle/>
          <a:p>
            <a:pPr eaLnBrk="1" hangingPunct="1"/>
            <a:endParaRPr lang="en-US" altLang="en-US"/>
          </a:p>
          <a:p>
            <a:pPr eaLnBrk="1" hangingPunct="1">
              <a:buClr>
                <a:schemeClr val="tx1"/>
              </a:buClr>
              <a:buFontTx/>
              <a:buNone/>
            </a:pPr>
            <a:r>
              <a:rPr lang="en-US" altLang="en-US">
                <a:solidFill>
                  <a:schemeClr val="accent2"/>
                </a:solidFill>
              </a:rPr>
              <a:t>	Base class access specification</a:t>
            </a:r>
            <a:r>
              <a:rPr lang="en-US" altLang="en-US"/>
              <a:t> determines how </a:t>
            </a:r>
            <a:r>
              <a:rPr lang="en-US" altLang="en-US" b="1">
                <a:solidFill>
                  <a:srgbClr val="3D8963"/>
                </a:solidFill>
                <a:latin typeface="Courier New" panose="02070309020205020404" pitchFamily="49" charset="0"/>
              </a:rPr>
              <a:t>private</a:t>
            </a:r>
            <a:r>
              <a:rPr lang="en-US" altLang="en-US"/>
              <a:t>, </a:t>
            </a:r>
            <a:r>
              <a:rPr lang="en-US" altLang="en-US" b="1">
                <a:solidFill>
                  <a:srgbClr val="3D8963"/>
                </a:solidFill>
                <a:latin typeface="Courier New" panose="02070309020205020404" pitchFamily="49" charset="0"/>
              </a:rPr>
              <a:t>protected</a:t>
            </a:r>
            <a:r>
              <a:rPr lang="en-US" altLang="en-US"/>
              <a:t>, and </a:t>
            </a:r>
            <a:r>
              <a:rPr lang="en-US" altLang="en-US" b="1">
                <a:solidFill>
                  <a:srgbClr val="3D8963"/>
                </a:solidFill>
                <a:latin typeface="Courier New" panose="02070309020205020404" pitchFamily="49" charset="0"/>
              </a:rPr>
              <a:t>public</a:t>
            </a:r>
            <a:r>
              <a:rPr lang="en-US" altLang="en-US"/>
              <a:t> members of base class can be accessed by derived classes</a:t>
            </a:r>
            <a:endParaRPr lang="en-US" altLang="en-US" u="sng"/>
          </a:p>
        </p:txBody>
      </p:sp>
      <p:sp>
        <p:nvSpPr>
          <p:cNvPr id="141316" name="Slide Number Placeholder 3">
            <a:extLst>
              <a:ext uri="{FF2B5EF4-FFF2-40B4-BE49-F238E27FC236}">
                <a16:creationId xmlns:a16="http://schemas.microsoft.com/office/drawing/2014/main" id="{48349C7C-BF4E-1B46-B656-6FBE627048F4}"/>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7</a:t>
            </a:fld>
            <a:endParaRPr lang="en-US" altLang="en-US" sz="1200"/>
          </a:p>
        </p:txBody>
      </p:sp>
    </p:spTree>
    <p:extLst>
      <p:ext uri="{BB962C8B-B14F-4D97-AF65-F5344CB8AC3E}">
        <p14:creationId xmlns:p14="http://schemas.microsoft.com/office/powerpoint/2010/main" val="2581486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516E4E47-BDAF-5A43-B225-08F2F4A7A1EB}"/>
              </a:ext>
            </a:extLst>
          </p:cNvPr>
          <p:cNvSpPr>
            <a:spLocks noGrp="1" noChangeArrowheads="1"/>
          </p:cNvSpPr>
          <p:nvPr>
            <p:ph type="title"/>
          </p:nvPr>
        </p:nvSpPr>
        <p:spPr/>
        <p:txBody>
          <a:bodyPr/>
          <a:lstStyle/>
          <a:p>
            <a:pPr eaLnBrk="1" hangingPunct="1"/>
            <a:r>
              <a:rPr lang="en-US" altLang="en-US"/>
              <a:t>Base Class Access </a:t>
            </a:r>
          </a:p>
        </p:txBody>
      </p:sp>
      <p:sp>
        <p:nvSpPr>
          <p:cNvPr id="143363" name="Rectangle 3">
            <a:extLst>
              <a:ext uri="{FF2B5EF4-FFF2-40B4-BE49-F238E27FC236}">
                <a16:creationId xmlns:a16="http://schemas.microsoft.com/office/drawing/2014/main" id="{E6BF0796-F586-B34C-9A91-59E2F488F460}"/>
              </a:ext>
            </a:extLst>
          </p:cNvPr>
          <p:cNvSpPr>
            <a:spLocks noGrp="1" noChangeArrowheads="1"/>
          </p:cNvSpPr>
          <p:nvPr>
            <p:ph idx="1"/>
          </p:nvPr>
        </p:nvSpPr>
        <p:spPr>
          <a:xfrm>
            <a:off x="381000" y="1066800"/>
            <a:ext cx="8458200" cy="5105400"/>
          </a:xfrm>
        </p:spPr>
        <p:txBody>
          <a:bodyPr/>
          <a:lstStyle/>
          <a:p>
            <a:pPr eaLnBrk="1" hangingPunct="1">
              <a:spcBef>
                <a:spcPct val="30000"/>
              </a:spcBef>
              <a:buFontTx/>
              <a:buNone/>
            </a:pPr>
            <a:r>
              <a:rPr lang="en-US" altLang="en-US" dirty="0"/>
              <a:t>	C++ supports three inheritance modes, also called base class access modes:</a:t>
            </a:r>
          </a:p>
          <a:p>
            <a:pPr eaLnBrk="1" hangingPunct="1">
              <a:spcBef>
                <a:spcPct val="30000"/>
              </a:spcBef>
              <a:buFontTx/>
              <a:buNone/>
            </a:pPr>
            <a:endParaRPr lang="en-US" altLang="en-US" dirty="0"/>
          </a:p>
          <a:p>
            <a:pPr eaLnBrk="1" hangingPunct="1">
              <a:buFontTx/>
              <a:buNone/>
            </a:pPr>
            <a:r>
              <a:rPr lang="en-US" altLang="en-US" sz="2800" dirty="0"/>
              <a:t>   - </a:t>
            </a:r>
            <a:r>
              <a:rPr lang="en-US" altLang="en-US" sz="2800" dirty="0">
                <a:solidFill>
                  <a:schemeClr val="accent2"/>
                </a:solidFill>
              </a:rPr>
              <a:t>public inheritance</a:t>
            </a:r>
          </a:p>
          <a:p>
            <a:pPr eaLnBrk="1" hangingPunct="1">
              <a:spcBef>
                <a:spcPct val="10000"/>
              </a:spcBef>
              <a:buFontTx/>
              <a:buNone/>
            </a:pPr>
            <a:r>
              <a:rPr lang="en-US" altLang="en-US" sz="2800" dirty="0">
                <a:latin typeface="Courier New" panose="02070309020205020404" pitchFamily="49" charset="0"/>
              </a:rPr>
              <a:t>    </a:t>
            </a:r>
            <a:r>
              <a:rPr lang="en-US" altLang="en-US" sz="2800" b="1" dirty="0">
                <a:solidFill>
                  <a:srgbClr val="3D8963"/>
                </a:solidFill>
                <a:latin typeface="Courier New" panose="02070309020205020404" pitchFamily="49" charset="0"/>
              </a:rPr>
              <a:t>class Child : public Parent { };</a:t>
            </a:r>
          </a:p>
          <a:p>
            <a:pPr eaLnBrk="1" hangingPunct="1">
              <a:buFontTx/>
              <a:buNone/>
            </a:pPr>
            <a:r>
              <a:rPr lang="en-US" altLang="en-US" sz="2800" dirty="0"/>
              <a:t>   - </a:t>
            </a:r>
            <a:r>
              <a:rPr lang="en-US" altLang="en-US" sz="2800" dirty="0">
                <a:solidFill>
                  <a:schemeClr val="accent2"/>
                </a:solidFill>
              </a:rPr>
              <a:t>protected inheritance</a:t>
            </a:r>
          </a:p>
          <a:p>
            <a:pPr eaLnBrk="1" hangingPunct="1">
              <a:spcBef>
                <a:spcPct val="10000"/>
              </a:spcBef>
              <a:buFontTx/>
              <a:buNone/>
            </a:pPr>
            <a:r>
              <a:rPr lang="en-US" altLang="en-US" sz="2800" dirty="0">
                <a:latin typeface="Courier New" panose="02070309020205020404" pitchFamily="49" charset="0"/>
              </a:rPr>
              <a:t>    </a:t>
            </a:r>
            <a:r>
              <a:rPr lang="en-US" altLang="en-US" sz="2800" b="1" dirty="0">
                <a:solidFill>
                  <a:srgbClr val="3D8963"/>
                </a:solidFill>
                <a:latin typeface="Courier New" panose="02070309020205020404" pitchFamily="49" charset="0"/>
              </a:rPr>
              <a:t>class Child : protected Parent{ };</a:t>
            </a:r>
          </a:p>
          <a:p>
            <a:pPr eaLnBrk="1" hangingPunct="1">
              <a:buFontTx/>
              <a:buNone/>
            </a:pPr>
            <a:r>
              <a:rPr lang="en-US" altLang="en-US" sz="2800" dirty="0"/>
              <a:t>   - </a:t>
            </a:r>
            <a:r>
              <a:rPr lang="en-US" altLang="en-US" sz="2800" dirty="0">
                <a:solidFill>
                  <a:schemeClr val="accent2"/>
                </a:solidFill>
              </a:rPr>
              <a:t>private inheritance</a:t>
            </a:r>
          </a:p>
          <a:p>
            <a:pPr eaLnBrk="1" hangingPunct="1">
              <a:spcBef>
                <a:spcPct val="10000"/>
              </a:spcBef>
              <a:buFontTx/>
              <a:buNone/>
            </a:pPr>
            <a:r>
              <a:rPr lang="en-US" altLang="en-US" sz="2800" dirty="0">
                <a:latin typeface="Courier New" panose="02070309020205020404" pitchFamily="49" charset="0"/>
              </a:rPr>
              <a:t>    </a:t>
            </a:r>
            <a:r>
              <a:rPr lang="en-US" altLang="en-US" sz="2800" b="1" dirty="0">
                <a:solidFill>
                  <a:srgbClr val="3D8963"/>
                </a:solidFill>
                <a:latin typeface="Courier New" panose="02070309020205020404" pitchFamily="49" charset="0"/>
              </a:rPr>
              <a:t>class Child : private Parent{ };</a:t>
            </a:r>
          </a:p>
        </p:txBody>
      </p:sp>
      <p:sp>
        <p:nvSpPr>
          <p:cNvPr id="143364" name="Slide Number Placeholder 3">
            <a:extLst>
              <a:ext uri="{FF2B5EF4-FFF2-40B4-BE49-F238E27FC236}">
                <a16:creationId xmlns:a16="http://schemas.microsoft.com/office/drawing/2014/main" id="{4BD8F73E-E0E2-BB40-ADD5-63B782825175}"/>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8</a:t>
            </a:fld>
            <a:endParaRPr lang="en-US" altLang="en-US" sz="1200"/>
          </a:p>
        </p:txBody>
      </p:sp>
    </p:spTree>
    <p:extLst>
      <p:ext uri="{BB962C8B-B14F-4D97-AF65-F5344CB8AC3E}">
        <p14:creationId xmlns:p14="http://schemas.microsoft.com/office/powerpoint/2010/main" val="100005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AE17E418-19F5-B14E-B283-3AFB3B05E01F}"/>
              </a:ext>
            </a:extLst>
          </p:cNvPr>
          <p:cNvSpPr>
            <a:spLocks noGrp="1" noChangeArrowheads="1"/>
          </p:cNvSpPr>
          <p:nvPr>
            <p:ph type="title"/>
          </p:nvPr>
        </p:nvSpPr>
        <p:spPr>
          <a:xfrm>
            <a:off x="685800" y="457200"/>
            <a:ext cx="7772400" cy="1143000"/>
          </a:xfrm>
        </p:spPr>
        <p:txBody>
          <a:bodyPr/>
          <a:lstStyle/>
          <a:p>
            <a:pPr eaLnBrk="1" hangingPunct="1"/>
            <a:r>
              <a:rPr lang="en-US" altLang="en-US"/>
              <a:t>Base Class Access vs. Member Access Specification</a:t>
            </a:r>
          </a:p>
        </p:txBody>
      </p:sp>
      <p:sp>
        <p:nvSpPr>
          <p:cNvPr id="145411" name="Rectangle 3">
            <a:extLst>
              <a:ext uri="{FF2B5EF4-FFF2-40B4-BE49-F238E27FC236}">
                <a16:creationId xmlns:a16="http://schemas.microsoft.com/office/drawing/2014/main" id="{664A6C10-788D-7C4F-838C-21264B028018}"/>
              </a:ext>
            </a:extLst>
          </p:cNvPr>
          <p:cNvSpPr>
            <a:spLocks noGrp="1" noChangeArrowheads="1"/>
          </p:cNvSpPr>
          <p:nvPr>
            <p:ph idx="1"/>
          </p:nvPr>
        </p:nvSpPr>
        <p:spPr>
          <a:xfrm>
            <a:off x="228600" y="1981200"/>
            <a:ext cx="8153400" cy="4275138"/>
          </a:xfrm>
        </p:spPr>
        <p:txBody>
          <a:bodyPr/>
          <a:lstStyle/>
          <a:p>
            <a:pPr marL="609600" indent="-609600" eaLnBrk="1" hangingPunct="1">
              <a:buFontTx/>
              <a:buNone/>
            </a:pPr>
            <a:r>
              <a:rPr lang="en-US" altLang="en-US" dirty="0"/>
              <a:t>	Base class access is not the same as member access specification:</a:t>
            </a:r>
          </a:p>
          <a:p>
            <a:pPr marL="990600" lvl="1" indent="-533400" eaLnBrk="1" hangingPunct="1"/>
            <a:r>
              <a:rPr lang="en-US" altLang="en-US" dirty="0"/>
              <a:t>Base class access: determine access for inherited members</a:t>
            </a:r>
          </a:p>
          <a:p>
            <a:pPr marL="990600" lvl="1" indent="-533400" eaLnBrk="1" hangingPunct="1"/>
            <a:r>
              <a:rPr lang="en-US" altLang="en-US" dirty="0"/>
              <a:t>Member access specification: determine access for members defined in the class</a:t>
            </a:r>
          </a:p>
        </p:txBody>
      </p:sp>
      <p:sp>
        <p:nvSpPr>
          <p:cNvPr id="145412" name="Slide Number Placeholder 3">
            <a:extLst>
              <a:ext uri="{FF2B5EF4-FFF2-40B4-BE49-F238E27FC236}">
                <a16:creationId xmlns:a16="http://schemas.microsoft.com/office/drawing/2014/main" id="{7571C95E-D880-F346-B43C-9026A3F767D0}"/>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9</a:t>
            </a:fld>
            <a:endParaRPr lang="en-US" altLang="en-US" sz="1200"/>
          </a:p>
        </p:txBody>
      </p:sp>
    </p:spTree>
    <p:extLst>
      <p:ext uri="{BB962C8B-B14F-4D97-AF65-F5344CB8AC3E}">
        <p14:creationId xmlns:p14="http://schemas.microsoft.com/office/powerpoint/2010/main" val="3691451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12316</TotalTime>
  <Words>954</Words>
  <Application>Microsoft Macintosh PowerPoint</Application>
  <PresentationFormat>On-screen Show (4:3)</PresentationFormat>
  <Paragraphs>231</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Tahoma</vt:lpstr>
      <vt:lpstr>Times New Roman</vt:lpstr>
      <vt:lpstr>Office Theme</vt:lpstr>
      <vt:lpstr>11.12  Inheritance</vt:lpstr>
      <vt:lpstr>  Inheritance - Terminology</vt:lpstr>
      <vt:lpstr>Inheritance Syntax and Notation</vt:lpstr>
      <vt:lpstr>Inheritance of Members</vt:lpstr>
      <vt:lpstr>Dynamic Allocation of Objects</vt:lpstr>
      <vt:lpstr>11.13  Protected Members and Class Access</vt:lpstr>
      <vt:lpstr>Base Class Access Specification</vt:lpstr>
      <vt:lpstr>Base Class Access </vt:lpstr>
      <vt:lpstr>Base Class Access vs. Member Access Specification</vt:lpstr>
      <vt:lpstr>Member Access Specification</vt:lpstr>
      <vt:lpstr>Base Class Access Specification</vt:lpstr>
      <vt:lpstr>Base Class Access Specifiers</vt:lpstr>
      <vt:lpstr>Effect of Base Access </vt:lpstr>
      <vt:lpstr>11.14  Constructors, Destructors and Inheritance</vt:lpstr>
      <vt:lpstr> Order of Execution</vt:lpstr>
      <vt:lpstr>Order of Execution</vt:lpstr>
      <vt:lpstr>Passing Arguments to Base Class Constructor</vt:lpstr>
      <vt:lpstr>Passing Arguments to Base Class Constructor</vt:lpstr>
      <vt:lpstr>11.15  Overriding Base Class Functions</vt:lpstr>
      <vt:lpstr>Access to Overridden Function</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M Lowe</dc:creator>
  <cp:lastModifiedBy>Microsoft Office User</cp:lastModifiedBy>
  <cp:revision>74</cp:revision>
  <cp:lastPrinted>2018-10-30T20:49:06Z</cp:lastPrinted>
  <dcterms:created xsi:type="dcterms:W3CDTF">2013-06-20T05:02:42Z</dcterms:created>
  <dcterms:modified xsi:type="dcterms:W3CDTF">2019-04-07T22:07:18Z</dcterms:modified>
</cp:coreProperties>
</file>